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453" r:id="rId3"/>
    <p:sldId id="444" r:id="rId4"/>
    <p:sldId id="482" r:id="rId5"/>
    <p:sldId id="483" r:id="rId6"/>
    <p:sldId id="484" r:id="rId7"/>
    <p:sldId id="485" r:id="rId8"/>
    <p:sldId id="487" r:id="rId9"/>
    <p:sldId id="488" r:id="rId10"/>
    <p:sldId id="489" r:id="rId11"/>
    <p:sldId id="490" r:id="rId12"/>
    <p:sldId id="492" r:id="rId13"/>
    <p:sldId id="491" r:id="rId14"/>
    <p:sldId id="493" r:id="rId15"/>
    <p:sldId id="497" r:id="rId16"/>
    <p:sldId id="494" r:id="rId17"/>
    <p:sldId id="486" r:id="rId18"/>
    <p:sldId id="495" r:id="rId19"/>
    <p:sldId id="496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11" r:id="rId32"/>
    <p:sldId id="509" r:id="rId33"/>
    <p:sldId id="510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0A20E"/>
    <a:srgbClr val="F68412"/>
    <a:srgbClr val="FF6600"/>
    <a:srgbClr val="F68A1E"/>
    <a:srgbClr val="5E9F4F"/>
    <a:srgbClr val="F7B075"/>
    <a:srgbClr val="F9DE39"/>
    <a:srgbClr val="93590B"/>
    <a:srgbClr val="F6A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7115" autoAdjust="0"/>
  </p:normalViewPr>
  <p:slideViewPr>
    <p:cSldViewPr>
      <p:cViewPr varScale="1">
        <p:scale>
          <a:sx n="61" d="100"/>
          <a:sy n="61" d="100"/>
        </p:scale>
        <p:origin x="-8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5"/>
            <a:ext cx="1368152" cy="792747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CIDRE/INRIA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23/05/2014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09/10/2014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09/10/2014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0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9.png"/><Relationship Id="rId5" Type="http://schemas.openxmlformats.org/officeDocument/2006/relationships/image" Target="../media/image62.png"/><Relationship Id="rId15" Type="http://schemas.openxmlformats.org/officeDocument/2006/relationships/image" Target="../media/image70.png"/><Relationship Id="rId10" Type="http://schemas.openxmlformats.org/officeDocument/2006/relationships/image" Target="../media/image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image" Target="../media/image3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9.png"/><Relationship Id="rId4" Type="http://schemas.openxmlformats.org/officeDocument/2006/relationships/image" Target="../media/image72.png"/><Relationship Id="rId9" Type="http://schemas.openxmlformats.org/officeDocument/2006/relationships/image" Target="../media/image8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4.png"/><Relationship Id="rId18" Type="http://schemas.openxmlformats.org/officeDocument/2006/relationships/image" Target="../media/image88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image" Target="../media/image87.png"/><Relationship Id="rId2" Type="http://schemas.openxmlformats.org/officeDocument/2006/relationships/image" Target="../media/image3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77.png"/><Relationship Id="rId19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9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5" Type="http://schemas.openxmlformats.org/officeDocument/2006/relationships/image" Target="../media/image91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9.png"/><Relationship Id="rId3" Type="http://schemas.openxmlformats.org/officeDocument/2006/relationships/image" Target="../media/image4.png"/><Relationship Id="rId7" Type="http://schemas.openxmlformats.org/officeDocument/2006/relationships/image" Target="../media/image95.png"/><Relationship Id="rId12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.png"/><Relationship Id="rId5" Type="http://schemas.openxmlformats.org/officeDocument/2006/relationships/image" Target="../media/image93.png"/><Relationship Id="rId1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7.png"/><Relationship Id="rId3" Type="http://schemas.openxmlformats.org/officeDocument/2006/relationships/image" Target="../media/image4.png"/><Relationship Id="rId7" Type="http://schemas.openxmlformats.org/officeDocument/2006/relationships/image" Target="../media/image104.png"/><Relationship Id="rId12" Type="http://schemas.openxmlformats.org/officeDocument/2006/relationships/image" Target="../media/image1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9.png"/><Relationship Id="rId5" Type="http://schemas.openxmlformats.org/officeDocument/2006/relationships/image" Target="../media/image102.png"/><Relationship Id="rId1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101.png"/><Relationship Id="rId9" Type="http://schemas.openxmlformats.org/officeDocument/2006/relationships/image" Target="../media/image97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3" Type="http://schemas.openxmlformats.org/officeDocument/2006/relationships/image" Target="../media/image4.pn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.png"/><Relationship Id="rId5" Type="http://schemas.openxmlformats.org/officeDocument/2006/relationships/image" Target="../media/image102.png"/><Relationship Id="rId1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3.png"/><Relationship Id="rId3" Type="http://schemas.openxmlformats.org/officeDocument/2006/relationships/image" Target="../media/image4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17" Type="http://schemas.openxmlformats.org/officeDocument/2006/relationships/image" Target="../media/image126.png"/><Relationship Id="rId2" Type="http://schemas.openxmlformats.org/officeDocument/2006/relationships/image" Target="../media/image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9.png"/><Relationship Id="rId5" Type="http://schemas.openxmlformats.org/officeDocument/2006/relationships/image" Target="../media/image102.png"/><Relationship Id="rId15" Type="http://schemas.openxmlformats.org/officeDocument/2006/relationships/image" Target="../media/image125.png"/><Relationship Id="rId10" Type="http://schemas.openxmlformats.org/officeDocument/2006/relationships/image" Target="../media/image8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3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3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4.png"/><Relationship Id="rId9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50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4.png"/><Relationship Id="rId10" Type="http://schemas.openxmlformats.org/officeDocument/2006/relationships/image" Target="../media/image155.png"/><Relationship Id="rId4" Type="http://schemas.openxmlformats.org/officeDocument/2006/relationships/image" Target="../media/image3.png"/><Relationship Id="rId9" Type="http://schemas.openxmlformats.org/officeDocument/2006/relationships/image" Target="../media/image1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9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4.png"/><Relationship Id="rId10" Type="http://schemas.openxmlformats.org/officeDocument/2006/relationships/image" Target="../media/image164.png"/><Relationship Id="rId4" Type="http://schemas.openxmlformats.org/officeDocument/2006/relationships/image" Target="../media/image3.png"/><Relationship Id="rId9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3.png"/><Relationship Id="rId7" Type="http://schemas.openxmlformats.org/officeDocument/2006/relationships/image" Target="../media/image17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5.png"/><Relationship Id="rId5" Type="http://schemas.openxmlformats.org/officeDocument/2006/relationships/image" Target="../media/image168.png"/><Relationship Id="rId10" Type="http://schemas.openxmlformats.org/officeDocument/2006/relationships/image" Target="../media/image174.png"/><Relationship Id="rId4" Type="http://schemas.openxmlformats.org/officeDocument/2006/relationships/image" Target="../media/image4.png"/><Relationship Id="rId9" Type="http://schemas.openxmlformats.org/officeDocument/2006/relationships/image" Target="../media/image1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8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80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54080" cy="1512168"/>
          </a:xfrm>
        </p:spPr>
        <p:txBody>
          <a:bodyPr/>
          <a:lstStyle/>
          <a:p>
            <a:r>
              <a:rPr lang="en-GB" sz="3600" dirty="0" smtClean="0"/>
              <a:t>Sigma Protocols and (Non-Interactive) Zero Knowledge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Schemes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6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6" y="1916832"/>
            <a:ext cx="585564" cy="585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394960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Commitment: an envelope with a strange seal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381654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Alice talks first</a:t>
            </a:r>
            <a:endParaRPr lang="fr-FR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772471"/>
            <a:ext cx="7632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 smtClean="0"/>
              <a:t>Commit phase</a:t>
            </a:r>
            <a:r>
              <a:rPr lang="en-US" sz="1900" dirty="0" smtClean="0"/>
              <a:t>: she hides toss in envelope, gives it to Bob</a:t>
            </a:r>
            <a:endParaRPr lang="fr-FR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5560204"/>
            <a:ext cx="7632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 smtClean="0"/>
              <a:t>Reveal phase</a:t>
            </a:r>
            <a:r>
              <a:rPr lang="en-US" sz="1900" dirty="0" smtClean="0"/>
              <a:t>: Alice tells Bob how to unseal envelope</a:t>
            </a:r>
            <a:endParaRPr lang="fr-FR" sz="1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2" y="2695918"/>
            <a:ext cx="546726" cy="557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585564" cy="585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82074"/>
            <a:ext cx="546726" cy="557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929733" cy="776857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>
            <a:off x="1032717" y="1481007"/>
            <a:ext cx="1711935" cy="557480"/>
          </a:xfrm>
          <a:prstGeom prst="curved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157192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Bob reveals toss</a:t>
            </a:r>
            <a:endParaRPr lang="fr-FR" sz="19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2132856"/>
            <a:ext cx="10801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Bob cleans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Schemes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6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585564" cy="585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9" y="1759747"/>
            <a:ext cx="929733" cy="776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2" y="2695918"/>
            <a:ext cx="546726" cy="557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38" y="1466965"/>
            <a:ext cx="585564" cy="58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5" y="2708920"/>
            <a:ext cx="546726" cy="557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3717032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Properties: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4149080"/>
            <a:ext cx="7632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 smtClean="0"/>
              <a:t>Hiding</a:t>
            </a:r>
            <a:r>
              <a:rPr lang="en-US" sz="1900" dirty="0" smtClean="0"/>
              <a:t>: The content of the envelope is not visible </a:t>
            </a:r>
            <a:endParaRPr lang="fr-FR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4509120"/>
            <a:ext cx="60486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Bob doesn’t know anything about Alice’s toss</a:t>
            </a:r>
            <a:endParaRPr lang="fr-FR" sz="19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4941168"/>
            <a:ext cx="7632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 smtClean="0"/>
              <a:t>Binding</a:t>
            </a:r>
            <a:r>
              <a:rPr lang="en-US" sz="1900" dirty="0" smtClean="0"/>
              <a:t>: Alice can’t change the content in the envelope</a:t>
            </a:r>
            <a:endParaRPr lang="fr-FR" sz="1900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5348535"/>
            <a:ext cx="60486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Alice can’t cheat after getting Bob’s toss</a:t>
            </a:r>
            <a:endParaRPr lang="fr-FR" sz="1900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Schemes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10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8529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717032"/>
            <a:ext cx="1764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Formally: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720" y="3717032"/>
                <a:ext cx="4384104" cy="42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sz="21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{0,1}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{0,1}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→ 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{0,1}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17032"/>
                <a:ext cx="4384104" cy="421654"/>
              </a:xfrm>
              <a:prstGeom prst="rect">
                <a:avLst/>
              </a:prstGeom>
              <a:blipFill rotWithShape="1">
                <a:blip r:embed="rId4"/>
                <a:stretch>
                  <a:fillRect b="-18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11560" y="4149080"/>
            <a:ext cx="3528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Commitment hiding: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9552" y="1988840"/>
                <a:ext cx="108012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10801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469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483767" y="2099821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03848" y="213285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</a:t>
            </a:r>
            <a:endParaRPr lang="fr-FR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83768" y="2924944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60232" y="2710661"/>
                <a:ext cx="208823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Check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10661"/>
                <a:ext cx="2088232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2339588"/>
                <a:ext cx="144016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39588"/>
                <a:ext cx="144016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101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9712" y="4581128"/>
                <a:ext cx="532859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𝐶𝑜𝑚𝑚𝑖𝑡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𝐶𝑜𝑚𝑚𝑖𝑡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81128"/>
                <a:ext cx="5328592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11560" y="5029726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Commitment binding: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5576" y="5517232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𝐶𝑜𝑚𝑚𝑖𝑡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𝐶𝑜𝑚𝑚𝑖𝑡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≪1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17232"/>
                <a:ext cx="828092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9" grpId="0"/>
      <p:bldP spid="20" grpId="0"/>
      <p:bldP spid="22" grpId="0"/>
      <p:bldP spid="23" grpId="0" animBg="1"/>
      <p:bldP spid="24" grpId="0" animBg="1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Pedersen Commitments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717032"/>
                <a:ext cx="7632848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= &lt;</m:t>
                    </m:r>
                    <m:r>
                      <a:rPr lang="en-US" sz="2100" b="0" i="1" smtClean="0">
                        <a:latin typeface="Cambria Math"/>
                      </a:rPr>
                      <m:t>𝑔</m:t>
                    </m:r>
                    <m:r>
                      <a:rPr lang="en-US" sz="21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, prime </a:t>
                </a:r>
                <a:r>
                  <a:rPr lang="fr-FR" dirty="0" err="1" smtClean="0"/>
                  <a:t>field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fr-F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\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{1}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u="sng" dirty="0" err="1" smtClean="0"/>
                  <a:t>unknown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17032"/>
                <a:ext cx="7632848" cy="440377"/>
              </a:xfrm>
              <a:prstGeom prst="rect">
                <a:avLst/>
              </a:prstGeom>
              <a:blipFill rotWithShape="1">
                <a:blip r:embed="rId2"/>
                <a:stretch>
                  <a:fillRect l="-719" t="-11111" r="-240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414908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Commitment of input value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∈{0,1}</m:t>
                    </m:r>
                  </m:oMath>
                </a14:m>
                <a:r>
                  <a:rPr lang="en-US" sz="2100" dirty="0" smtClean="0"/>
                  <a:t>:</a:t>
                </a:r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9080"/>
                <a:ext cx="7632848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02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1979548"/>
                <a:ext cx="1117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∈{0,1}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9548"/>
                <a:ext cx="111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655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483767" y="2099821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4653136"/>
                <a:ext cx="619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Choose random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…,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653136"/>
                <a:ext cx="619268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9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1640" y="5075892"/>
                <a:ext cx="619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75892"/>
                <a:ext cx="61926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9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03848" y="213285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83768" y="2924944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232" y="2708920"/>
                <a:ext cx="208823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Check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08920"/>
                <a:ext cx="2088232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370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5461774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>
                    <a:solidFill>
                      <a:srgbClr val="FF0000"/>
                    </a:solidFill>
                  </a:rPr>
                  <a:t>Binding</a:t>
                </a:r>
                <a:r>
                  <a:rPr lang="en-US" sz="2100" dirty="0" smtClean="0"/>
                  <a:t>: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61774"/>
                <a:ext cx="7632848" cy="415498"/>
              </a:xfrm>
              <a:prstGeom prst="rect">
                <a:avLst/>
              </a:prstGeom>
              <a:blipFill rotWithShape="1">
                <a:blip r:embed="rId13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1343" y="5916649"/>
                <a:ext cx="4384873" cy="46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Thus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43" y="5916649"/>
                <a:ext cx="4384873" cy="464679"/>
              </a:xfrm>
              <a:prstGeom prst="rect">
                <a:avLst/>
              </a:prstGeom>
              <a:blipFill rotWithShape="1">
                <a:blip r:embed="rId14"/>
                <a:stretch>
                  <a:fillRect l="-1252" b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220569" y="5949280"/>
            <a:ext cx="14837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Impossible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17010" y="3708703"/>
            <a:ext cx="1599406" cy="51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21" grpId="0"/>
      <p:bldP spid="22" grpId="0"/>
      <p:bldP spid="2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Pedersen Commitments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717032"/>
                <a:ext cx="7632848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= &lt;</m:t>
                    </m:r>
                    <m:r>
                      <a:rPr lang="en-US" sz="2100" b="0" i="1" smtClean="0">
                        <a:latin typeface="Cambria Math"/>
                      </a:rPr>
                      <m:t>𝑔</m:t>
                    </m:r>
                    <m:r>
                      <a:rPr lang="en-US" sz="21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, prime </a:t>
                </a:r>
                <a:r>
                  <a:rPr lang="fr-FR" dirty="0" err="1" smtClean="0"/>
                  <a:t>field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fr-F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\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{1}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u="sng" dirty="0" err="1" smtClean="0"/>
                  <a:t>unknown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17032"/>
                <a:ext cx="7632848" cy="440377"/>
              </a:xfrm>
              <a:prstGeom prst="rect">
                <a:avLst/>
              </a:prstGeom>
              <a:blipFill rotWithShape="1">
                <a:blip r:embed="rId2"/>
                <a:stretch>
                  <a:fillRect l="-719" t="-11111" r="-240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414908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Commitment of input value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∈{0,1}</m:t>
                    </m:r>
                  </m:oMath>
                </a14:m>
                <a:r>
                  <a:rPr lang="en-US" sz="2100" dirty="0" smtClean="0"/>
                  <a:t>:</a:t>
                </a:r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9080"/>
                <a:ext cx="7632848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02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1979548"/>
                <a:ext cx="1117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∈{0,1}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9548"/>
                <a:ext cx="111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655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483767" y="2099821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4653136"/>
                <a:ext cx="619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Choose random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…,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653136"/>
                <a:ext cx="619268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9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1640" y="5075892"/>
                <a:ext cx="619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75892"/>
                <a:ext cx="61926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9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03848" y="213285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83768" y="2924944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232" y="2710661"/>
                <a:ext cx="208823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Check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10661"/>
                <a:ext cx="2088232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370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1560" y="5461774"/>
            <a:ext cx="1548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Hiding</a:t>
            </a:r>
            <a:r>
              <a:rPr lang="en-US" sz="2100" dirty="0" smtClean="0"/>
              <a:t>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3688" y="5517232"/>
                <a:ext cx="5328592" cy="41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𝐶𝑜𝑚𝑚𝑖𝑡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𝐶𝑜𝑚𝑚𝑖𝑡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17232"/>
                <a:ext cx="5328592" cy="415242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DLog</a:t>
            </a:r>
            <a:r>
              <a:rPr lang="en-US" dirty="0" smtClean="0"/>
              <a:t>-based Commitments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02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6488" y="1916832"/>
                <a:ext cx="901176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88" y="1916832"/>
                <a:ext cx="901176" cy="390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339588"/>
                <a:ext cx="136815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655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483767" y="2099821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0" y="1724691"/>
                <a:ext cx="237869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03848" y="213285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83768" y="2924944"/>
            <a:ext cx="309634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91" y="2549814"/>
                <a:ext cx="23786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60232" y="2708920"/>
                <a:ext cx="208823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Check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𝐶𝑜𝑚𝑚𝑖𝑡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08920"/>
                <a:ext cx="2088232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1560" y="3573016"/>
                <a:ext cx="70927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7092788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773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4149080"/>
                <a:ext cx="5328592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Commitment of input value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100" dirty="0" smtClean="0"/>
                  <a:t>:</a:t>
                </a:r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9080"/>
                <a:ext cx="5328592" cy="440377"/>
              </a:xfrm>
              <a:prstGeom prst="rect">
                <a:avLst/>
              </a:prstGeom>
              <a:blipFill rotWithShape="1">
                <a:blip r:embed="rId10"/>
                <a:stretch>
                  <a:fillRect l="-1030" t="-11111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9712" y="4581128"/>
                <a:ext cx="54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    (no randomness) 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81128"/>
                <a:ext cx="5400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1560" y="5004847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Computationally </a:t>
            </a:r>
            <a:r>
              <a:rPr lang="en-US" sz="2100" dirty="0" smtClean="0">
                <a:solidFill>
                  <a:srgbClr val="FF0000"/>
                </a:solidFill>
              </a:rPr>
              <a:t>hiding</a:t>
            </a:r>
            <a:r>
              <a:rPr lang="en-US" sz="2100" dirty="0" smtClean="0"/>
              <a:t>: </a:t>
            </a:r>
            <a:r>
              <a:rPr lang="en-US" sz="2100" dirty="0" err="1" smtClean="0"/>
              <a:t>DLog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5389766"/>
            <a:ext cx="5184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Perfectly </a:t>
            </a:r>
            <a:r>
              <a:rPr lang="en-US" sz="2100" dirty="0" smtClean="0">
                <a:solidFill>
                  <a:srgbClr val="FF0000"/>
                </a:solidFill>
              </a:rPr>
              <a:t>binding</a:t>
            </a:r>
            <a:r>
              <a:rPr lang="en-US" sz="2100" dirty="0" smtClean="0"/>
              <a:t> by construction</a:t>
            </a:r>
            <a:endParaRPr lang="fr-FR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3123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Sigma Protocols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43743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Structure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9747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Properties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61540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Composition of Sigma Protocols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14096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/>
              <a:t>Schnorr’s</a:t>
            </a:r>
            <a:r>
              <a:rPr lang="en-US" sz="2100" dirty="0" smtClean="0"/>
              <a:t> protocol 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Parallel composition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50912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AND composition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885710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EQ and OR compositions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34359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Fiat-Shamir heuristic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Commitment Schemes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Sigma Protocols: Structure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83604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34197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55613"/>
            <a:ext cx="848866" cy="848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34917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2204864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3284984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4365104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87824" y="1772816"/>
            <a:ext cx="3096344" cy="3024336"/>
            <a:chOff x="2987824" y="2276872"/>
            <a:chExt cx="3096344" cy="302433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987824" y="2276872"/>
              <a:ext cx="3096344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987824" y="5301208"/>
              <a:ext cx="3096344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987824" y="2276872"/>
              <a:ext cx="2160240" cy="1512168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987824" y="3789040"/>
              <a:ext cx="2160240" cy="1512168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84168" y="2276872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84168" y="4869160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63888" y="1844824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Commitment: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844824"/>
                <a:ext cx="216024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542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91880" y="2915652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Challenge: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15652"/>
                <a:ext cx="25922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11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95936" y="399577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Response: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995772"/>
                <a:ext cx="158417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47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560" y="596583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E.g.: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,  </m:t>
                    </m:r>
                    <m:r>
                      <a:rPr lang="en-US" sz="2100" b="0" i="1" smtClean="0">
                        <a:latin typeface="Cambria Math"/>
                      </a:rPr>
                      <m:t>h</m:t>
                    </m:r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65830"/>
                <a:ext cx="7632848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1559" y="2843644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Witness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2843644"/>
                <a:ext cx="136815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543" y="3235042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235042"/>
                <a:ext cx="16561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77050" y="3205059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3205059"/>
                <a:ext cx="159940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273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4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53" y="371703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#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10" y="372945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560" y="5157192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sz="2100" dirty="0" err="1" smtClean="0"/>
                  <a:t>associated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NP-</a:t>
                </a:r>
                <a:r>
                  <a:rPr lang="fr-FR" sz="2100" dirty="0" err="1" smtClean="0"/>
                  <a:t>language</a:t>
                </a:r>
                <a:r>
                  <a:rPr lang="fr-FR" sz="2100" dirty="0" smtClean="0"/>
                  <a:t> L</a:t>
                </a:r>
                <a:endParaRPr lang="fr-FR" sz="21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57192"/>
                <a:ext cx="7632848" cy="415498"/>
              </a:xfrm>
              <a:prstGeom prst="rect">
                <a:avLst/>
              </a:prstGeom>
              <a:blipFill rotWithShape="1">
                <a:blip r:embed="rId13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1560" y="5533782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If (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100" dirty="0" smtClean="0"/>
                  <a:t>)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fr-FR" sz="2100" dirty="0" smtClean="0"/>
                  <a:t> 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>
                    <a:solidFill>
                      <a:srgbClr val="FF0000"/>
                    </a:solidFill>
                  </a:rPr>
                  <a:t>witness</a:t>
                </a:r>
                <a:r>
                  <a:rPr lang="fr-FR" sz="2100" dirty="0" smtClean="0">
                    <a:solidFill>
                      <a:srgbClr val="FF0000"/>
                    </a:solidFill>
                  </a:rPr>
                  <a:t> for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33782"/>
                <a:ext cx="7632848" cy="415498"/>
              </a:xfrm>
              <a:prstGeom prst="rect">
                <a:avLst/>
              </a:prstGeom>
              <a:blipFill rotWithShape="1">
                <a:blip r:embed="rId14"/>
                <a:stretch>
                  <a:fillRect l="-71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4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Sigma Protocols: Properties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9548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29156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51557"/>
            <a:ext cx="848866" cy="848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29876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2339588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2780928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3222268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63888" y="1979548"/>
                <a:ext cx="1984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979548"/>
                <a:ext cx="198447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9912" y="241159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411596"/>
                <a:ext cx="158417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9912" y="285293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852936"/>
                <a:ext cx="158417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11560" y="357301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Completeness: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1559" y="2339588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Witness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2339588"/>
                <a:ext cx="1368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03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543" y="2730986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730986"/>
                <a:ext cx="165618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77050" y="2701003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2701003"/>
                <a:ext cx="159940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273"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5" y="206084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206684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99592" y="4005064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Always accept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s.t.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77048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5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11560" y="4437112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(Special) soundness: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99592" y="4852610"/>
                <a:ext cx="799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), and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)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can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get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52610"/>
                <a:ext cx="79928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3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#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#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1" y="4797152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1560" y="526255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Honest verifier zero-knowledge (HVZK):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9592" y="5668762"/>
                <a:ext cx="6932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PPT Sim</a:t>
                </a:r>
                <a:r>
                  <a:rPr lang="fr-FR" dirty="0" smtClean="0"/>
                  <a:t>.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</a:t>
                </a:r>
                <a:endParaRPr lang="fr-F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68762"/>
                <a:ext cx="6932873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61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#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06046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63688" y="6038094"/>
                <a:ext cx="5328592" cy="41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Dist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</m:t>
                      </m:r>
                      <m:r>
                        <a:rPr lang="en-US" b="0" i="0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038094"/>
                <a:ext cx="5328592" cy="415242"/>
              </a:xfrm>
              <a:prstGeom prst="rect">
                <a:avLst/>
              </a:prstGeom>
              <a:blipFill rotWithShape="1"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6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Schnorr’s</a:t>
            </a:r>
            <a:r>
              <a:rPr lang="en-US" dirty="0" smtClean="0"/>
              <a:t> Protocol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8" y="2464763"/>
            <a:ext cx="676461" cy="6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267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6" y="2508250"/>
            <a:ext cx="661420" cy="661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3471" y="2978368"/>
            <a:ext cx="20306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3563724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83471" y="4149080"/>
            <a:ext cx="216864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𝑐𝑤</m:t>
                      </m:r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3365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1033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blipFill rotWithShape="1">
                <a:blip r:embed="rId11"/>
                <a:stretch>
                  <a:fillRect l="-719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blipFill rotWithShape="1"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blipFill rotWithShape="1">
                <a:blip r:embed="rId13"/>
                <a:stretch>
                  <a:fillRect l="-2961" t="-4545"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11560" y="4957718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u="sng" dirty="0" smtClean="0"/>
              <a:t>Completeness</a:t>
            </a:r>
            <a:r>
              <a:rPr lang="en-US" sz="2100" dirty="0" smtClean="0"/>
              <a:t>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59632" y="5423304"/>
                <a:ext cx="1695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𝑐𝑤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23304"/>
                <a:ext cx="169584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99792" y="5435932"/>
                <a:ext cx="190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𝑐𝑤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435932"/>
                <a:ext cx="190821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62650" y="5435932"/>
                <a:ext cx="287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650" y="5435932"/>
                <a:ext cx="2873646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 animBg="1"/>
      <p:bldP spid="21" grpId="0"/>
      <p:bldP spid="26" grpId="0"/>
      <p:bldP spid="28" grpId="0"/>
      <p:bldP spid="29" grpId="0"/>
      <p:bldP spid="30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zero-knowledge?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266962"/>
            <a:ext cx="80192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 err="1" smtClean="0">
                <a:latin typeface="Calibri" panose="020F0502020204030204" pitchFamily="34" charset="0"/>
              </a:rPr>
              <a:t>Preuve</a:t>
            </a:r>
            <a:r>
              <a:rPr lang="en-US" sz="2200" u="sng" dirty="0" smtClean="0">
                <a:latin typeface="Calibri" panose="020F0502020204030204" pitchFamily="34" charset="0"/>
              </a:rPr>
              <a:t> à divulgation </a:t>
            </a:r>
            <a:r>
              <a:rPr lang="en-US" sz="2200" u="sng" dirty="0" err="1" smtClean="0">
                <a:latin typeface="Calibri" panose="020F0502020204030204" pitchFamily="34" charset="0"/>
              </a:rPr>
              <a:t>nulle</a:t>
            </a:r>
            <a:r>
              <a:rPr lang="en-US" sz="2200" u="sng" dirty="0" smtClean="0">
                <a:latin typeface="Calibri" panose="020F0502020204030204" pitchFamily="34" charset="0"/>
              </a:rPr>
              <a:t> de </a:t>
            </a:r>
            <a:r>
              <a:rPr lang="en-US" sz="2200" u="sng" dirty="0" err="1" smtClean="0">
                <a:latin typeface="Calibri" panose="020F0502020204030204" pitchFamily="34" charset="0"/>
              </a:rPr>
              <a:t>connaissance</a:t>
            </a:r>
            <a:r>
              <a:rPr lang="en-US" sz="2200" dirty="0" smtClean="0">
                <a:latin typeface="Calibri" panose="020F0502020204030204" pitchFamily="34" charset="0"/>
              </a:rPr>
              <a:t>: “</a:t>
            </a:r>
            <a:r>
              <a:rPr lang="en-US" sz="2200" i="1" dirty="0" smtClean="0">
                <a:latin typeface="Calibri" panose="020F0502020204030204" pitchFamily="34" charset="0"/>
              </a:rPr>
              <a:t>un </a:t>
            </a:r>
            <a:r>
              <a:rPr lang="en-US" sz="2200" i="1" dirty="0" err="1" smtClean="0">
                <a:latin typeface="Calibri" panose="020F0502020204030204" pitchFamily="34" charset="0"/>
              </a:rPr>
              <a:t>protocole</a:t>
            </a:r>
            <a:r>
              <a:rPr lang="en-US" sz="2200" i="1" dirty="0" smtClean="0">
                <a:latin typeface="Calibri" panose="020F0502020204030204" pitchFamily="34" charset="0"/>
              </a:rPr>
              <a:t> […] </a:t>
            </a:r>
            <a:r>
              <a:rPr lang="en-US" sz="2200" i="1" dirty="0" err="1" smtClean="0">
                <a:latin typeface="Calibri" panose="020F0502020204030204" pitchFamily="34" charset="0"/>
              </a:rPr>
              <a:t>dans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lequel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une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entité</a:t>
            </a:r>
            <a:r>
              <a:rPr lang="en-US" sz="2200" i="1" dirty="0" smtClean="0">
                <a:latin typeface="Calibri" panose="020F0502020204030204" pitchFamily="34" charset="0"/>
              </a:rPr>
              <a:t> […] </a:t>
            </a:r>
            <a:r>
              <a:rPr lang="en-US" sz="2200" i="1" dirty="0" err="1" smtClean="0">
                <a:latin typeface="Calibri" panose="020F0502020204030204" pitchFamily="34" charset="0"/>
              </a:rPr>
              <a:t>prouve</a:t>
            </a:r>
            <a:r>
              <a:rPr lang="en-US" sz="2200" i="1" dirty="0" smtClean="0">
                <a:latin typeface="Calibri" panose="020F0502020204030204" pitchFamily="34" charset="0"/>
              </a:rPr>
              <a:t> […] à </a:t>
            </a:r>
            <a:r>
              <a:rPr lang="en-US" sz="2200" i="1" dirty="0" err="1" smtClean="0">
                <a:latin typeface="Calibri" panose="020F0502020204030204" pitchFamily="34" charset="0"/>
              </a:rPr>
              <a:t>une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autre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entité</a:t>
            </a:r>
            <a:r>
              <a:rPr lang="en-US" sz="2200" i="1" dirty="0" smtClean="0">
                <a:latin typeface="Calibri" panose="020F0502020204030204" pitchFamily="34" charset="0"/>
              </a:rPr>
              <a:t> […] </a:t>
            </a:r>
            <a:r>
              <a:rPr lang="en-US" sz="2200" i="1" dirty="0" err="1" smtClean="0">
                <a:latin typeface="Calibri" panose="020F0502020204030204" pitchFamily="34" charset="0"/>
              </a:rPr>
              <a:t>qu’une</a:t>
            </a:r>
            <a:r>
              <a:rPr lang="en-US" sz="2200" i="1" dirty="0" smtClean="0">
                <a:latin typeface="Calibri" panose="020F0502020204030204" pitchFamily="34" charset="0"/>
              </a:rPr>
              <a:t> pro-position </a:t>
            </a:r>
            <a:r>
              <a:rPr lang="en-US" sz="2200" i="1" dirty="0" err="1" smtClean="0">
                <a:latin typeface="Calibri" panose="020F0502020204030204" pitchFamily="34" charset="0"/>
              </a:rPr>
              <a:t>est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vraie</a:t>
            </a:r>
            <a:r>
              <a:rPr lang="en-US" sz="2200" i="1" dirty="0" smtClean="0">
                <a:latin typeface="Calibri" panose="020F0502020204030204" pitchFamily="34" charset="0"/>
              </a:rPr>
              <a:t> sans […] </a:t>
            </a:r>
            <a:r>
              <a:rPr lang="en-US" sz="2200" i="1" dirty="0" err="1" smtClean="0">
                <a:latin typeface="Calibri" panose="020F0502020204030204" pitchFamily="34" charset="0"/>
              </a:rPr>
              <a:t>révéler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une</a:t>
            </a:r>
            <a:r>
              <a:rPr lang="en-US" sz="2200" i="1" dirty="0" smtClean="0">
                <a:latin typeface="Calibri" panose="020F0502020204030204" pitchFamily="34" charset="0"/>
              </a:rPr>
              <a:t> </a:t>
            </a:r>
            <a:r>
              <a:rPr lang="en-US" sz="2200" i="1" dirty="0" err="1" smtClean="0">
                <a:latin typeface="Calibri" panose="020F0502020204030204" pitchFamily="34" charset="0"/>
              </a:rPr>
              <a:t>autre</a:t>
            </a:r>
            <a:r>
              <a:rPr lang="en-US" sz="2200" i="1" dirty="0" smtClean="0">
                <a:latin typeface="Calibri" panose="020F0502020204030204" pitchFamily="34" charset="0"/>
              </a:rPr>
              <a:t> information.</a:t>
            </a:r>
            <a:r>
              <a:rPr lang="en-US" sz="2200" dirty="0" smtClean="0">
                <a:latin typeface="Calibri" panose="020F0502020204030204" pitchFamily="34" charset="0"/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Wikipedia, fr.wikipedia.org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1" y="1659924"/>
            <a:ext cx="80192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 smtClean="0">
                <a:latin typeface="Calibri" panose="020F0502020204030204" pitchFamily="34" charset="0"/>
              </a:rPr>
              <a:t>Zero-knowledge proof</a:t>
            </a:r>
            <a:r>
              <a:rPr lang="en-US" sz="2200" dirty="0" smtClean="0">
                <a:latin typeface="Calibri" panose="020F0502020204030204" pitchFamily="34" charset="0"/>
              </a:rPr>
              <a:t>: “</a:t>
            </a:r>
            <a:r>
              <a:rPr lang="en-US" sz="2200" i="1" dirty="0" smtClean="0">
                <a:latin typeface="Calibri" panose="020F0502020204030204" pitchFamily="34" charset="0"/>
              </a:rPr>
              <a:t>a method by which one party […] can prove to another party […] that a […] statement is true, without conveying any [further] information</a:t>
            </a:r>
            <a:r>
              <a:rPr lang="en-US" sz="2200" dirty="0" smtClean="0">
                <a:latin typeface="Calibri" panose="020F0502020204030204" pitchFamily="34" charset="0"/>
              </a:rPr>
              <a:t>”   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Wikipedia, en.wikipedia.org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Schnorr’s</a:t>
            </a:r>
            <a:r>
              <a:rPr lang="en-US" dirty="0" smtClean="0"/>
              <a:t> Protocol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8" y="2464763"/>
            <a:ext cx="676461" cy="6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267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6" y="2508250"/>
            <a:ext cx="661420" cy="661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3471" y="2978368"/>
            <a:ext cx="20306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3563724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83471" y="4149080"/>
            <a:ext cx="216864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𝑐𝑤</m:t>
                      </m:r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3365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1033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719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blipFill rotWithShape="1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blipFill rotWithShape="1">
                <a:blip r:embed="rId12"/>
                <a:stretch>
                  <a:fillRect l="-2961" t="-4545"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11560" y="4904649"/>
            <a:ext cx="3168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u="sng" dirty="0" smtClean="0"/>
              <a:t>Special Soundness</a:t>
            </a:r>
            <a:r>
              <a:rPr lang="en-US" sz="2100" dirty="0" smtClean="0"/>
              <a:t>:</a:t>
            </a:r>
            <a:endParaRPr lang="fr-FR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63888" y="4904649"/>
            <a:ext cx="5328592" cy="396559"/>
            <a:chOff x="3635896" y="4904649"/>
            <a:chExt cx="5328592" cy="396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35896" y="4931876"/>
                  <a:ext cx="53285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Given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fr-FR" dirty="0" smtClean="0"/>
                    <a:t> and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</m:oMath>
                  </a14:m>
                  <a:r>
                    <a:rPr lang="fr-FR" dirty="0" smtClean="0"/>
                    <a:t>  </a:t>
                  </a:r>
                  <a:r>
                    <a:rPr lang="fr-FR" dirty="0" err="1" smtClean="0"/>
                    <a:t>with</a:t>
                  </a:r>
                  <a:r>
                    <a:rPr lang="fr-FR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a14:m>
                  <a:r>
                    <a:rPr lang="fr-FR" dirty="0" smtClean="0"/>
                    <a:t> </a:t>
                  </a:r>
                  <a:r>
                    <a:rPr lang="fr-FR" dirty="0" err="1" smtClean="0"/>
                    <a:t>find</a:t>
                  </a:r>
                  <a:r>
                    <a:rPr lang="fr-FR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931876"/>
                  <a:ext cx="532859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030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" descr="#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589" y="4904649"/>
              <a:ext cx="225491" cy="22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#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49" y="4904649"/>
              <a:ext cx="225491" cy="22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259632" y="5408705"/>
            <a:ext cx="3168352" cy="396559"/>
            <a:chOff x="1259632" y="5301208"/>
            <a:chExt cx="3168352" cy="396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259632" y="5328435"/>
                  <a:ext cx="31683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fr-FR" dirty="0" smtClean="0"/>
                    <a:t> 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dirty="0" smtClean="0"/>
                    <a:t>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328435"/>
                  <a:ext cx="3168352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2" descr="#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245" y="5301208"/>
              <a:ext cx="225491" cy="22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4008" y="561543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15437"/>
                <a:ext cx="1656184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259632" y="5831285"/>
            <a:ext cx="3348372" cy="406027"/>
            <a:chOff x="1259632" y="5723788"/>
            <a:chExt cx="3348372" cy="406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59632" y="5760483"/>
                  <a:ext cx="3348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fr-FR" dirty="0" smtClean="0"/>
                    <a:t> 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dirty="0" smtClean="0"/>
                    <a:t>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760483"/>
                  <a:ext cx="3348372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Picture 2" descr="#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723788"/>
              <a:ext cx="225491" cy="22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4168" y="5480713"/>
                <a:ext cx="2664296" cy="59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480713"/>
                <a:ext cx="2664296" cy="5965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4355976" y="5435932"/>
            <a:ext cx="144016" cy="801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blipFill rotWithShape="1"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5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Schnorr’s</a:t>
            </a:r>
            <a:r>
              <a:rPr lang="en-US" dirty="0" smtClean="0"/>
              <a:t> Protocol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8" y="2464763"/>
            <a:ext cx="676461" cy="6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267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6" y="2508250"/>
            <a:ext cx="661420" cy="661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3471" y="2978368"/>
            <a:ext cx="20306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3563724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83471" y="4149080"/>
            <a:ext cx="216864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18328"/>
                <a:ext cx="16561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𝑐𝑤</m:t>
                      </m:r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71" y="3779748"/>
                <a:ext cx="216864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1656184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629019"/>
                <a:ext cx="16561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3365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1033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632848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719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77" y="2505909"/>
                <a:ext cx="1055994" cy="390748"/>
              </a:xfrm>
              <a:prstGeom prst="rect">
                <a:avLst/>
              </a:prstGeom>
              <a:blipFill rotWithShape="1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16" y="4149080"/>
                <a:ext cx="1856491" cy="669992"/>
              </a:xfrm>
              <a:prstGeom prst="rect">
                <a:avLst/>
              </a:prstGeom>
              <a:blipFill rotWithShape="1">
                <a:blip r:embed="rId12"/>
                <a:stretch>
                  <a:fillRect l="-2961" t="-4545"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11560" y="4941168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HVZK: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75656" y="4983789"/>
                <a:ext cx="7992888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of </a:t>
                </a:r>
                <a:r>
                  <a:rPr lang="fr-FR" dirty="0" err="1" smtClean="0"/>
                  <a:t>same</a:t>
                </a:r>
                <a:r>
                  <a:rPr lang="fr-FR" dirty="0" smtClean="0"/>
                  <a:t> distribution</a:t>
                </a:r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83789"/>
                <a:ext cx="7992888" cy="410497"/>
              </a:xfrm>
              <a:prstGeom prst="rect">
                <a:avLst/>
              </a:prstGeom>
              <a:blipFill rotWithShape="1">
                <a:blip r:embed="rId13"/>
                <a:stretch>
                  <a:fillRect l="-458" t="-4478" b="-16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#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83789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9592" y="5435932"/>
                <a:ext cx="770485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Simulator: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Now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35932"/>
                <a:ext cx="7704856" cy="392993"/>
              </a:xfrm>
              <a:prstGeom prst="rect">
                <a:avLst/>
              </a:prstGeom>
              <a:blipFill rotWithShape="1">
                <a:blip r:embed="rId15"/>
                <a:stretch>
                  <a:fillRect l="-554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99592" y="58052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conversation is valid and identically distributed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03684"/>
                <a:ext cx="1584176" cy="390748"/>
              </a:xfrm>
              <a:prstGeom prst="rect">
                <a:avLst/>
              </a:prstGeom>
              <a:blipFill rotWithShape="1">
                <a:blip r:embed="rId1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3123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Sigma Protocols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3743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Structure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79747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Properties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61540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Composition of Sigma Protocols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14096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chemeClr val="bg1">
                    <a:lumMod val="95000"/>
                  </a:schemeClr>
                </a:solidFill>
              </a:rPr>
              <a:t>Schnorr’s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 protocol 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Parallel composition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50912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AND composition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885710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EQ and OR compositions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34359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Fiat-Shamir heuristic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Commitment Schemes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Composition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Goal: </a:t>
            </a:r>
            <a:r>
              <a:rPr lang="en-US" sz="2100" dirty="0" smtClean="0">
                <a:solidFill>
                  <a:srgbClr val="FF0000"/>
                </a:solidFill>
              </a:rPr>
              <a:t>larger challenge</a:t>
            </a:r>
            <a:r>
              <a:rPr lang="en-US" sz="2100" dirty="0" smtClean="0"/>
              <a:t> space</a:t>
            </a:r>
            <a:endParaRPr lang="fr-FR" dirty="0"/>
          </a:p>
        </p:txBody>
      </p:sp>
      <p:pic>
        <p:nvPicPr>
          <p:cNvPr id="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5612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4917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27621"/>
            <a:ext cx="848866" cy="84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563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5856" y="2915652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3479533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7864" y="4064889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59" y="2915652"/>
                <a:ext cx="13681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Witness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2915652"/>
                <a:ext cx="1368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03"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543" y="3307050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307050"/>
                <a:ext cx="165618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273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5" y="263691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264290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1560" y="466968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Verification is done in parallel: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9592" y="5196247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96247"/>
                <a:ext cx="77048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5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5651956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51956"/>
                <a:ext cx="77048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5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3275856" y="5229200"/>
            <a:ext cx="144016" cy="801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Accept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02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08705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35756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Composition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Goal: Proof for </a:t>
            </a:r>
            <a:r>
              <a:rPr lang="en-US" sz="2100" dirty="0" smtClean="0">
                <a:solidFill>
                  <a:srgbClr val="FF0000"/>
                </a:solidFill>
              </a:rPr>
              <a:t>more than 1 witness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5612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4917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27621"/>
            <a:ext cx="848866" cy="84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563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5856" y="2915652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3479533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7864" y="4064889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2924944"/>
                <a:ext cx="1512168" cy="353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solidFill>
                          <a:srgbClr val="FF0000"/>
                        </a:solidFill>
                        <a:latin typeface="Cambria Math"/>
                      </a:rPr>
                      <m:t>w</m:t>
                    </m:r>
                    <m:r>
                      <a:rPr lang="en-US" sz="1700" b="0" i="0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17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24944"/>
                <a:ext cx="1512168" cy="353943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74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Statement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273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5" y="263691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264290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1560" y="466968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Verification is done as follows: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9592" y="5196247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96247"/>
                <a:ext cx="77048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5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5651956"/>
                <a:ext cx="7704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51956"/>
                <a:ext cx="77048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5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3275856" y="5229200"/>
            <a:ext cx="144016" cy="801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Accept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02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08705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35756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EQ-Composition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Goal: Prove your witness fulfills </a:t>
            </a:r>
            <a:r>
              <a:rPr lang="en-US" sz="2100" dirty="0" smtClean="0">
                <a:solidFill>
                  <a:srgbClr val="FF0000"/>
                </a:solidFill>
              </a:rPr>
              <a:t>two conditions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5612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4917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27621"/>
            <a:ext cx="848866" cy="848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563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5856" y="2915652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3479533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7864" y="4064889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576" y="2924944"/>
                <a:ext cx="1296144" cy="353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chemeClr val="tx1"/>
                    </a:solidFill>
                  </a:rPr>
                  <a:t>Witness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1296144" cy="353943"/>
              </a:xfrm>
              <a:prstGeom prst="rect">
                <a:avLst/>
              </a:prstGeom>
              <a:blipFill rotWithShape="1">
                <a:blip r:embed="rId7"/>
                <a:stretch>
                  <a:fillRect l="-2791" t="-3333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5" y="263691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264290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1560" y="4669686"/>
            <a:ext cx="4608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Verification is done as follows: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592" y="5196247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96247"/>
                <a:ext cx="24482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74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9592" y="5651956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51956"/>
                <a:ext cx="24482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74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3275856" y="5229200"/>
            <a:ext cx="144016" cy="801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Accept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435932"/>
                <a:ext cx="44220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02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08705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35756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9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6" grpId="0" animBg="1"/>
      <p:bldP spid="17" grpId="0" animBg="1"/>
      <p:bldP spid="22" grpId="0"/>
      <p:bldP spid="23" grpId="0"/>
      <p:bldP spid="24" grpId="0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OR-Composition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Goal: the witness fulfills </a:t>
            </a:r>
            <a:r>
              <a:rPr lang="en-US" sz="2100" dirty="0" smtClean="0">
                <a:solidFill>
                  <a:srgbClr val="FF0000"/>
                </a:solidFill>
              </a:rPr>
              <a:t>one of two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conditions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005390"/>
            <a:ext cx="468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We won’t reveal which, however</a:t>
            </a:r>
            <a:endParaRPr lang="fr-FR" dirty="0"/>
          </a:p>
        </p:txBody>
      </p:sp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5612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34917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27621"/>
            <a:ext cx="848866" cy="848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3563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5856" y="2915652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5856" y="3479533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47864" y="4064889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55612"/>
                <a:ext cx="19844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10201"/>
                <a:ext cx="1584176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95557"/>
                <a:ext cx="1584176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544" y="2915652"/>
                <a:ext cx="1800200" cy="353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rgbClr val="FF0000"/>
                    </a:solidFill>
                  </a:rPr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solidFill>
                          <a:srgbClr val="FF0000"/>
                        </a:solidFill>
                        <a:latin typeface="Cambria Math"/>
                      </a:rPr>
                      <m:t>or</m:t>
                    </m:r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15652"/>
                <a:ext cx="1800200" cy="353943"/>
              </a:xfrm>
              <a:prstGeom prst="rect">
                <a:avLst/>
              </a:prstGeom>
              <a:blipFill rotWithShape="1">
                <a:blip r:embed="rId7"/>
                <a:stretch>
                  <a:fillRect t="-3333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307050"/>
                <a:ext cx="165618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50" y="3277067"/>
                <a:ext cx="159940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5" y="263691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#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2" y="264290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1560" y="4365104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Idea: </a:t>
            </a:r>
            <a:r>
              <a:rPr lang="en-US" sz="1900" dirty="0" smtClean="0"/>
              <a:t>split challenge in two, do one proof, simulate other</a:t>
            </a:r>
            <a:endParaRPr lang="fr-FR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592" y="5579948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79948"/>
                <a:ext cx="24482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74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9592" y="5939988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Verify: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939988"/>
                <a:ext cx="24482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74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11560" y="4741694"/>
            <a:ext cx="4608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Verification is done as follows: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592" y="5229200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Check: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29200"/>
                <a:ext cx="288032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483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>
            <a:off x="3419872" y="5229200"/>
            <a:ext cx="144016" cy="11521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35896" y="5616467"/>
                <a:ext cx="5040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Accept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 and</a:t>
                </a:r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616467"/>
                <a:ext cx="5040560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96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#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69" y="5552721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#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45" y="5579772"/>
            <a:ext cx="225491" cy="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35896" y="5939988"/>
                <a:ext cx="5040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939988"/>
                <a:ext cx="5040560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2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OR-Composition of </a:t>
            </a:r>
            <a:r>
              <a:rPr lang="en-US" dirty="0" err="1" smtClean="0"/>
              <a:t>Schnorr</a:t>
            </a:r>
            <a:endParaRPr lang="fr-FR" dirty="0"/>
          </a:p>
        </p:txBody>
      </p:sp>
      <p:pic>
        <p:nvPicPr>
          <p:cNvPr id="4" name="Picture 3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14156"/>
            <a:ext cx="848866" cy="848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31502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2581454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3145335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3730691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875" y="2221414"/>
                <a:ext cx="1371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75" y="2221414"/>
                <a:ext cx="1371181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889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2776003"/>
                <a:ext cx="111915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76003"/>
                <a:ext cx="1119153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3361359"/>
                <a:ext cx="158417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361359"/>
                <a:ext cx="1584176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9966" y="2276872"/>
                <a:ext cx="94372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6" y="2276872"/>
                <a:ext cx="94372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551" y="2668270"/>
                <a:ext cx="1440161" cy="702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2668270"/>
                <a:ext cx="1440161" cy="702565"/>
              </a:xfrm>
              <a:prstGeom prst="rect">
                <a:avLst/>
              </a:prstGeom>
              <a:blipFill rotWithShape="1">
                <a:blip r:embed="rId8"/>
                <a:stretch>
                  <a:fillRect b="-8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45002" y="2502188"/>
                <a:ext cx="1455390" cy="3976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002" y="2502188"/>
                <a:ext cx="1455390" cy="397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783438" y="4374396"/>
            <a:ext cx="3029" cy="2006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23198" y="4734436"/>
            <a:ext cx="4035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1270" y="4365104"/>
            <a:ext cx="8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5068441" y="4374396"/>
            <a:ext cx="144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55446" y="4838452"/>
                <a:ext cx="165618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46" y="4838452"/>
                <a:ext cx="1656184" cy="390748"/>
              </a:xfrm>
              <a:prstGeom prst="rect">
                <a:avLst/>
              </a:prstGeom>
              <a:blipFill rotWithShape="1">
                <a:blip r:embed="rId10"/>
                <a:stretch>
                  <a:fillRect l="-2206" t="-1563" b="-14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0504" y="1522581"/>
                <a:ext cx="8136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4" y="1522581"/>
                <a:ext cx="8136904" cy="415498"/>
              </a:xfrm>
              <a:prstGeom prst="rect">
                <a:avLst/>
              </a:prstGeom>
              <a:blipFill rotWithShape="1">
                <a:blip r:embed="rId11"/>
                <a:stretch>
                  <a:fillRect l="-750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55446" y="5178871"/>
                <a:ext cx="180322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46" y="5178871"/>
                <a:ext cx="1803229" cy="410369"/>
              </a:xfrm>
              <a:prstGeom prst="rect">
                <a:avLst/>
              </a:prstGeom>
              <a:blipFill rotWithShape="1">
                <a:blip r:embed="rId12"/>
                <a:stretch>
                  <a:fillRect l="-2027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23198" y="5178871"/>
                <a:ext cx="2163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98" y="5178871"/>
                <a:ext cx="21632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690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3198" y="4838452"/>
                <a:ext cx="165618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98" y="4838452"/>
                <a:ext cx="1656184" cy="390748"/>
              </a:xfrm>
              <a:prstGeom prst="rect">
                <a:avLst/>
              </a:prstGeom>
              <a:blipFill rotWithShape="1">
                <a:blip r:embed="rId14"/>
                <a:stretch>
                  <a:fillRect l="-2206" t="-1563" b="-14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23198" y="5517232"/>
                <a:ext cx="2163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98" y="5517232"/>
                <a:ext cx="2163269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690" b="-21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20169" y="5867980"/>
                <a:ext cx="2163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169" y="5867980"/>
                <a:ext cx="2163269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972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6652617" y="4365104"/>
            <a:ext cx="3029" cy="2006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3198" y="4365104"/>
            <a:ext cx="3029" cy="2006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23198" y="4365104"/>
            <a:ext cx="4035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23198" y="6381328"/>
            <a:ext cx="4035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38596" y="4725144"/>
            <a:ext cx="1800200" cy="9767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580609" y="4795086"/>
            <a:ext cx="517877" cy="29009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84665" y="4509120"/>
            <a:ext cx="15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</a:t>
            </a:r>
          </a:p>
          <a:p>
            <a:r>
              <a:rPr lang="en-US" dirty="0"/>
              <a:t>a</a:t>
            </a:r>
            <a:r>
              <a:rPr lang="en-US" dirty="0" smtClean="0"/>
              <a:t>s in HVZK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60232" y="3224009"/>
                <a:ext cx="2088232" cy="10541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fr-FR" i="1" dirty="0" smtClean="0"/>
              </a:p>
              <a:p>
                <a:pPr algn="ctr">
                  <a:lnSpc>
                    <a:spcPts val="2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  <a:p>
                <a:pPr algn="ctr">
                  <a:lnSpc>
                    <a:spcPts val="2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</a:rPr>
                        <m:t>𝑚𝑜𝑑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24009"/>
                <a:ext cx="2088232" cy="105413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930262" y="3140968"/>
            <a:ext cx="2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?</a:t>
            </a:r>
            <a:endParaRPr lang="fr-FR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82662" y="3481263"/>
            <a:ext cx="2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?</a:t>
            </a:r>
            <a:endParaRPr lang="fr-FR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082662" y="3789040"/>
            <a:ext cx="2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?</a:t>
            </a:r>
            <a:endParaRPr lang="fr-FR" sz="1400" b="1" dirty="0"/>
          </a:p>
        </p:txBody>
      </p:sp>
      <p:sp>
        <p:nvSpPr>
          <p:cNvPr id="58" name="Oval 57"/>
          <p:cNvSpPr/>
          <p:nvPr/>
        </p:nvSpPr>
        <p:spPr>
          <a:xfrm>
            <a:off x="2692177" y="4725144"/>
            <a:ext cx="1800200" cy="172819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101546" y="4947486"/>
            <a:ext cx="742262" cy="266035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0505" y="4654877"/>
            <a:ext cx="172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</a:t>
            </a:r>
            <a:r>
              <a:rPr lang="en-US" dirty="0" err="1" smtClean="0"/>
              <a:t>Schnorr</a:t>
            </a:r>
            <a:r>
              <a:rPr lang="en-US" dirty="0" smtClean="0"/>
              <a:t> protocol run</a:t>
            </a:r>
            <a:endParaRPr lang="fr-FR" dirty="0"/>
          </a:p>
        </p:txBody>
      </p:sp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9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24" grpId="0"/>
      <p:bldP spid="25" grpId="0"/>
      <p:bldP spid="26" grpId="0"/>
      <p:bldP spid="28" grpId="0"/>
      <p:bldP spid="31" grpId="0"/>
      <p:bldP spid="34" grpId="0"/>
      <p:bldP spid="35" grpId="0"/>
      <p:bldP spid="38" grpId="0"/>
      <p:bldP spid="39" grpId="0"/>
      <p:bldP spid="45" grpId="0" animBg="1"/>
      <p:bldP spid="48" grpId="0"/>
      <p:bldP spid="49" grpId="0" animBg="1"/>
      <p:bldP spid="55" grpId="0"/>
      <p:bldP spid="56" grpId="0"/>
      <p:bldP spid="57" grpId="0"/>
      <p:bldP spid="58" grpId="0" animBg="1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3123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Sigma Protocols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3743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Structure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79747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Properties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61540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Composition of Sigma Protocols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14096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chemeClr val="bg1">
                    <a:lumMod val="95000"/>
                  </a:schemeClr>
                </a:solidFill>
              </a:rPr>
              <a:t>Schnorr’s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 protocol 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Parallel composition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0912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AND composition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885710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EQ and OR compositions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34359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Fiat-Shamir heuristic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Commitment Schemes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Fiat-Shamir Heuristic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So far: interactive protocols, need random challenge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060848"/>
                <a:ext cx="76328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If </a:t>
                </a:r>
                <a:r>
                  <a:rPr lang="en-US" sz="2100" dirty="0" err="1" smtClean="0"/>
                  <a:t>Prover</a:t>
                </a:r>
                <a:r>
                  <a:rPr lang="en-US" sz="2100" dirty="0" smtClean="0"/>
                  <a:t> can choose challenge, she can replay, she can choose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𝑐</m:t>
                    </m:r>
                    <m:r>
                      <a:rPr lang="en-US" sz="21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sz="2100" dirty="0" smtClean="0"/>
                  <a:t>or </a:t>
                </a:r>
                <a:r>
                  <a:rPr lang="fr-FR" sz="2100" dirty="0" err="1" smtClean="0"/>
                  <a:t>other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convenient</a:t>
                </a:r>
                <a:r>
                  <a:rPr lang="fr-FR" sz="2100" dirty="0" smtClean="0"/>
                  <a:t> challenges</a:t>
                </a:r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7632848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719" t="-5785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1836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5079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43845"/>
            <a:ext cx="848866" cy="848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55799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19672" y="4931876"/>
            <a:ext cx="721594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19672" y="5326604"/>
            <a:ext cx="721594" cy="366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1680" y="5783789"/>
            <a:ext cx="649586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80" y="457183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71836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4982409"/>
                <a:ext cx="57606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82409"/>
                <a:ext cx="576064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5414457"/>
                <a:ext cx="57606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414457"/>
                <a:ext cx="576064" cy="381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3707904" y="4446404"/>
            <a:ext cx="3029" cy="1718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84168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92280" y="49411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92280" y="533589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64288" y="579597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36296" y="4581128"/>
                <a:ext cx="433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581128"/>
                <a:ext cx="43356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72300" y="4991701"/>
                <a:ext cx="32403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4991701"/>
                <a:ext cx="324036" cy="381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64288" y="5445224"/>
                <a:ext cx="57606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445224"/>
                <a:ext cx="576064" cy="3815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653135"/>
            <a:ext cx="839575" cy="8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43845"/>
            <a:ext cx="848866" cy="84886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851920" y="55799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788024" y="508518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035048" y="4698946"/>
                <a:ext cx="7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48" y="4698946"/>
                <a:ext cx="7300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500" r="-2583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urved Down Arrow 60"/>
          <p:cNvSpPr/>
          <p:nvPr/>
        </p:nvSpPr>
        <p:spPr>
          <a:xfrm>
            <a:off x="2341266" y="3879632"/>
            <a:ext cx="3423870" cy="557480"/>
          </a:xfrm>
          <a:prstGeom prst="curved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42314" y="3419708"/>
            <a:ext cx="269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Fiat-Shamir heuristic</a:t>
            </a:r>
            <a:endParaRPr lang="fr-FR" dirty="0"/>
          </a:p>
        </p:txBody>
      </p:sp>
      <p:sp>
        <p:nvSpPr>
          <p:cNvPr id="64" name="TextBox 63"/>
          <p:cNvSpPr txBox="1"/>
          <p:nvPr/>
        </p:nvSpPr>
        <p:spPr>
          <a:xfrm>
            <a:off x="611560" y="272547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Choose clever way to control challenge!</a:t>
            </a:r>
            <a:endParaRPr lang="fr-FR" dirty="0"/>
          </a:p>
        </p:txBody>
      </p:sp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3" grpId="0"/>
      <p:bldP spid="14" grpId="0"/>
      <p:bldP spid="15" grpId="0"/>
      <p:bldP spid="32" grpId="0"/>
      <p:bldP spid="38" grpId="0"/>
      <p:bldP spid="39" grpId="0"/>
      <p:bldP spid="40" grpId="0"/>
      <p:bldP spid="57" grpId="0"/>
      <p:bldP spid="60" grpId="0"/>
      <p:bldP spid="61" grpId="0" animBg="1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</a:t>
            </a:r>
            <a:endParaRPr lang="fr-FR" dirty="0"/>
          </a:p>
        </p:txBody>
      </p:sp>
      <p:pic>
        <p:nvPicPr>
          <p:cNvPr id="16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8132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9342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98133"/>
            <a:ext cx="848866" cy="8488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84168" y="29342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9832" y="235817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1960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059832" y="3006244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39952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resp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64502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 anonymity: </a:t>
            </a: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44278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Anonymity in a ring: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15616" y="3995772"/>
                <a:ext cx="6552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𝑟𝑒𝑠𝑝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𝑀𝐴𝐶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𝑐h𝑔</m:t>
                        </m:r>
                      </m:e>
                    </m:d>
                  </m:oMath>
                </a14:m>
                <a:r>
                  <a:rPr lang="fr-FR" dirty="0" smtClean="0"/>
                  <a:t>   or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𝑟𝑒𝑠𝑝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𝑐h𝑔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95772"/>
                <a:ext cx="655272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5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9772" y="4797152"/>
                <a:ext cx="2628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𝑟𝑒𝑠𝑝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𝑅𝑆𝑖𝑔𝑛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𝑐h𝑔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4797152"/>
                <a:ext cx="262829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55576" y="51479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Anonymity and traceability: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55776" y="5517232"/>
                <a:ext cx="2628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𝑟𝑒𝑠𝑝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𝑐h𝑔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517232"/>
                <a:ext cx="262829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5576" y="58772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Now: Deniability/Zero-Knowledge!</a:t>
            </a:r>
            <a:endParaRPr lang="fr-FR" dirty="0"/>
          </a:p>
        </p:txBody>
      </p:sp>
      <p:pic>
        <p:nvPicPr>
          <p:cNvPr id="19" name="Picture 4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7431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42" y="2197074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9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Signatures from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protocols </a:t>
                </a:r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Recall: </a:t>
            </a:r>
            <a:r>
              <a:rPr lang="en-US" sz="2100" dirty="0" err="1" smtClean="0">
                <a:latin typeface="Cambria" panose="02040503050406030204" pitchFamily="18" charset="0"/>
              </a:rPr>
              <a:t>SScheme</a:t>
            </a:r>
            <a:r>
              <a:rPr lang="en-US" sz="2100" dirty="0" smtClean="0">
                <a:latin typeface="Cambria" panose="02040503050406030204" pitchFamily="18" charset="0"/>
              </a:rPr>
              <a:t> = (</a:t>
            </a:r>
            <a:r>
              <a:rPr lang="en-US" sz="2100" dirty="0" err="1" smtClean="0">
                <a:latin typeface="Cambria" panose="02040503050406030204" pitchFamily="18" charset="0"/>
              </a:rPr>
              <a:t>KGen</a:t>
            </a:r>
            <a:r>
              <a:rPr lang="en-US" sz="2100" dirty="0" smtClean="0">
                <a:latin typeface="Cambria" panose="02040503050406030204" pitchFamily="18" charset="0"/>
              </a:rPr>
              <a:t>, Sign, </a:t>
            </a:r>
            <a:r>
              <a:rPr lang="en-US" sz="2100" dirty="0" err="1" smtClean="0">
                <a:latin typeface="Cambria" panose="02040503050406030204" pitchFamily="18" charset="0"/>
              </a:rPr>
              <a:t>Vf</a:t>
            </a:r>
            <a:r>
              <a:rPr lang="en-US" sz="2100" dirty="0" smtClean="0">
                <a:latin typeface="Cambria" panose="02040503050406030204" pitchFamily="18" charset="0"/>
              </a:rPr>
              <a:t>)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00539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Correctness: </a:t>
            </a:r>
            <a:r>
              <a:rPr lang="en-US" dirty="0" smtClean="0"/>
              <a:t>honest signatures should always verify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3654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Unforgeability</a:t>
            </a:r>
            <a:r>
              <a:rPr lang="en-US" sz="2100" dirty="0" smtClean="0"/>
              <a:t>: </a:t>
            </a:r>
            <a:r>
              <a:rPr lang="en-US" dirty="0" smtClean="0"/>
              <a:t>cannot sign fresh message without </a:t>
            </a:r>
            <a:r>
              <a:rPr lang="en-US" i="1" dirty="0" err="1" smtClean="0"/>
              <a:t>sk</a:t>
            </a:r>
            <a:endParaRPr lang="fr-FR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3157518"/>
                <a:ext cx="8136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57518"/>
                <a:ext cx="813690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674" t="-13235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23528" y="2996952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848866" cy="84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632" y="4869160"/>
                <a:ext cx="1224136" cy="353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69160"/>
                <a:ext cx="1224136" cy="353943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6216" y="4869160"/>
                <a:ext cx="1008112" cy="353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69160"/>
                <a:ext cx="1008112" cy="353943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55776" y="3861048"/>
                <a:ext cx="1008112" cy="37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861048"/>
                <a:ext cx="1008112" cy="374205"/>
              </a:xfrm>
              <a:prstGeom prst="rect">
                <a:avLst/>
              </a:prstGeom>
              <a:blipFill rotWithShape="1">
                <a:blip r:embed="rId8"/>
                <a:stretch>
                  <a:fillRect b="-1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5856" y="3867145"/>
                <a:ext cx="1008112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867145"/>
                <a:ext cx="1008112" cy="353943"/>
              </a:xfrm>
              <a:prstGeom prst="rect">
                <a:avLst/>
              </a:prstGeom>
              <a:blipFill rotWithShape="1">
                <a:blip r:embed="rId9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55776" y="4227185"/>
                <a:ext cx="1440160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1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227185"/>
                <a:ext cx="1440160" cy="353943"/>
              </a:xfrm>
              <a:prstGeom prst="rect">
                <a:avLst/>
              </a:prstGeom>
              <a:blipFill rotWithShape="1">
                <a:blip r:embed="rId10"/>
                <a:stretch>
                  <a:fillRect b="-15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7784" y="4587225"/>
                <a:ext cx="20162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𝑐𝑤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𝑚𝑜𝑑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587225"/>
                <a:ext cx="201622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770286" y="5301208"/>
            <a:ext cx="33138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7904" y="5019273"/>
                <a:ext cx="1728192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019273"/>
                <a:ext cx="1728192" cy="353943"/>
              </a:xfrm>
              <a:prstGeom prst="rect">
                <a:avLst/>
              </a:prstGeom>
              <a:blipFill rotWithShape="1">
                <a:blip r:embed="rId12"/>
                <a:stretch>
                  <a:fillRect b="-15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128" y="5445224"/>
                <a:ext cx="2592288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b="0" dirty="0" smtClean="0">
                    <a:solidFill>
                      <a:schemeClr val="tx1"/>
                    </a:solidFill>
                  </a:rPr>
                  <a:t>Check: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445224"/>
                <a:ext cx="2592288" cy="353943"/>
              </a:xfrm>
              <a:prstGeom prst="rect">
                <a:avLst/>
              </a:prstGeom>
              <a:blipFill rotWithShape="1">
                <a:blip r:embed="rId13"/>
                <a:stretch>
                  <a:fillRect l="-1647" t="-5172"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11560" y="594928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Secure if H outputs pseudorandom strings!</a:t>
            </a:r>
            <a:endParaRPr lang="fr-FR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6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  <p:bldP spid="17" grpId="0" animBg="1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reading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Zero-Knowledge Proofs of Knowledge: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5130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Brands, ‘97: “Rapid Demonstration of Linear Relations </a:t>
            </a:r>
            <a:r>
              <a:rPr lang="en-US" dirty="0" err="1" smtClean="0"/>
              <a:t>Connec</a:t>
            </a:r>
            <a:r>
              <a:rPr lang="en-US" dirty="0" smtClean="0"/>
              <a:t>-ted by Boolean Operators”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Trapdoor commitment schemes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06226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Crescenzo</a:t>
            </a:r>
            <a:r>
              <a:rPr lang="en-US" dirty="0" smtClean="0"/>
              <a:t>, </a:t>
            </a:r>
            <a:r>
              <a:rPr lang="en-US" dirty="0" err="1" smtClean="0"/>
              <a:t>Ishai</a:t>
            </a:r>
            <a:r>
              <a:rPr lang="en-US" dirty="0" smtClean="0"/>
              <a:t>, </a:t>
            </a:r>
            <a:r>
              <a:rPr lang="en-US" dirty="0" err="1" smtClean="0"/>
              <a:t>Ostrovsky</a:t>
            </a:r>
            <a:r>
              <a:rPr lang="en-US" dirty="0" smtClean="0"/>
              <a:t>, ‘98: “Non-interactive and Non-Malleable Commitment”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78266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 </a:t>
            </a:r>
            <a:r>
              <a:rPr lang="en-US" dirty="0" err="1" smtClean="0"/>
              <a:t>Feige</a:t>
            </a:r>
            <a:r>
              <a:rPr lang="en-US" dirty="0" smtClean="0"/>
              <a:t>, A. Fiat, A. Shamir, ‘88: “Zero Knowledge Proofs of Identity”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72688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Fischlin</a:t>
            </a:r>
            <a:r>
              <a:rPr lang="en-US" dirty="0" smtClean="0"/>
              <a:t>, </a:t>
            </a:r>
            <a:r>
              <a:rPr lang="en-US" dirty="0" err="1" smtClean="0"/>
              <a:t>Fischlin</a:t>
            </a:r>
            <a:r>
              <a:rPr lang="en-US" dirty="0" smtClean="0"/>
              <a:t>, 2000: “Efficient Non-Malleable Commitment Schemes”</a:t>
            </a:r>
            <a:endParaRPr lang="fr-FR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exercises: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Commitment schemes: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568" y="2060848"/>
                <a:ext cx="8064896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if the receiver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fr-FR" dirty="0" smtClean="0"/>
                  <a:t> for the Pedersen </a:t>
                </a:r>
                <a:r>
                  <a:rPr lang="fr-FR" dirty="0" err="1" smtClean="0"/>
                  <a:t>commitment</a:t>
                </a:r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064896" cy="391902"/>
              </a:xfrm>
              <a:prstGeom prst="rect">
                <a:avLst/>
              </a:prstGeom>
              <a:blipFill rotWithShape="1">
                <a:blip r:embed="rId2"/>
                <a:stretch>
                  <a:fillRect l="-454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3568" y="2389026"/>
                <a:ext cx="8064896" cy="105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are the properties of the following commitment scheme? 	Setup: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fr-FR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 smtClean="0"/>
              </a:p>
              <a:p>
                <a:pPr>
                  <a:lnSpc>
                    <a:spcPts val="2600"/>
                  </a:lnSpc>
                </a:pPr>
                <a:r>
                  <a:rPr lang="en-US" dirty="0"/>
                  <a:t>	</a:t>
                </a:r>
                <a:r>
                  <a:rPr lang="en-US" dirty="0" smtClean="0"/>
                  <a:t>Commit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𝐶𝑜𝑚𝑚𝑖𝑡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89026"/>
                <a:ext cx="8064896" cy="1059906"/>
              </a:xfrm>
              <a:prstGeom prst="rect">
                <a:avLst/>
              </a:prstGeom>
              <a:blipFill rotWithShape="1">
                <a:blip r:embed="rId3"/>
                <a:stretch>
                  <a:fillRect l="-454" t="-575" b="-80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3573016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Sigma protocols: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9957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Show that the following protocol is a Sigma protocol:</a:t>
            </a:r>
            <a:endParaRPr lang="fr-FR" dirty="0"/>
          </a:p>
        </p:txBody>
      </p:sp>
      <p:pic>
        <p:nvPicPr>
          <p:cNvPr id="9" name="Picture 8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59399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88550"/>
            <a:ext cx="688722" cy="688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2200" y="58679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3848" y="5363924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3848" y="5805264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7864" y="6225129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779912" y="500388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003884"/>
                <a:ext cx="16561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91816" y="4355812"/>
                <a:ext cx="734062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Modulus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order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co-prime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16" y="4355812"/>
                <a:ext cx="7340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63"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55776" y="5019273"/>
                <a:ext cx="1224136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9273"/>
                <a:ext cx="1224136" cy="353943"/>
              </a:xfrm>
              <a:prstGeom prst="rect">
                <a:avLst/>
              </a:prstGeom>
              <a:blipFill rotWithShape="1">
                <a:blip r:embed="rId8"/>
                <a:stretch>
                  <a:fillRect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67944" y="5373216"/>
                <a:ext cx="1224136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73216"/>
                <a:ext cx="1224136" cy="3539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779912" y="5877272"/>
                <a:ext cx="1872208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77272"/>
                <a:ext cx="1872208" cy="3539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95536" y="5374957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4957"/>
                <a:ext cx="1656184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092280" y="5507940"/>
                <a:ext cx="1656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507940"/>
                <a:ext cx="165618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more exercises: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 following protocol a Sigma protocol?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03648" y="2000634"/>
                <a:ext cx="70927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Setup: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ord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000634"/>
                <a:ext cx="7092788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687" t="-147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6559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36763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4944"/>
            <a:ext cx="688722" cy="688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36043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5536" y="2924944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1656184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092280" y="3131676"/>
                <a:ext cx="16561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131676"/>
                <a:ext cx="16561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419872" y="3068960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19872" y="3510300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3888" y="3930165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95936" y="2708920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6561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71800" y="2724309"/>
                <a:ext cx="1224136" cy="37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24309"/>
                <a:ext cx="1224136" cy="374205"/>
              </a:xfrm>
              <a:prstGeom prst="rect">
                <a:avLst/>
              </a:prstGeom>
              <a:blipFill rotWithShape="1">
                <a:blip r:embed="rId8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067944" y="3147065"/>
                <a:ext cx="1224136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147065"/>
                <a:ext cx="1224136" cy="3539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07904" y="3582308"/>
                <a:ext cx="2160240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𝑐𝑢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82308"/>
                <a:ext cx="2160240" cy="353943"/>
              </a:xfrm>
              <a:prstGeom prst="rect">
                <a:avLst/>
              </a:prstGeom>
              <a:blipFill rotWithShape="1">
                <a:blip r:embed="rId10"/>
                <a:stretch>
                  <a:fillRect b="-15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3568" y="4499828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can a malicious verifier find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in the </a:t>
                </a:r>
                <a:r>
                  <a:rPr lang="fr-FR" dirty="0" err="1" smtClean="0"/>
                  <a:t>protocol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above</a:t>
                </a:r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99828"/>
                <a:ext cx="806489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45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Sigma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) protocols</a:t>
                </a:r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99828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359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7" y="4571837"/>
            <a:ext cx="848866" cy="8488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66527" y="55079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Setup: we have a secret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and a public </a:t>
                </a:r>
                <a:r>
                  <a:rPr lang="fr-FR" dirty="0" err="1" smtClean="0"/>
                  <a:t>statement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82822" y="2074055"/>
                <a:ext cx="4057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→{0,1}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22" y="2074055"/>
                <a:ext cx="405733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5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2492896"/>
                <a:ext cx="7234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Idea: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must prove she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2896"/>
                <a:ext cx="723406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9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7840" y="3686324"/>
                <a:ext cx="6692552" cy="3907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p</a:t>
                </a:r>
                <a:r>
                  <a:rPr lang="fr-FR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 …,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={0,1}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40" y="3686324"/>
                <a:ext cx="6692552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727" t="-7576" b="-1515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63688" y="285293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ithout revealing anything else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275692"/>
            <a:ext cx="723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 1: finite fields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9427" y="5906300"/>
                <a:ext cx="195438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7" y="5906300"/>
                <a:ext cx="195438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91880" y="4077072"/>
                <a:ext cx="259228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077072"/>
                <a:ext cx="25922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68"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60232" y="5906300"/>
                <a:ext cx="104964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906300"/>
                <a:ext cx="104964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699792" y="5157192"/>
            <a:ext cx="377874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6649" y="4797152"/>
                <a:ext cx="1417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fr-FR" dirty="0" smtClean="0"/>
                  <a:t> protocol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49" y="4797152"/>
                <a:ext cx="141743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3605" t="-116393" r="-3433" b="-186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72" y="5165014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#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26" y="4504657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29695" y="5892247"/>
                <a:ext cx="344884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I know the discrete log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95" y="5892247"/>
                <a:ext cx="344884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2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3" grpId="0"/>
      <p:bldP spid="23" grpId="1"/>
      <p:bldP spid="24" grpId="0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Sigma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) protocols</a:t>
                </a:r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5444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8215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57453"/>
            <a:ext cx="848866" cy="8488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28184" y="48935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Setup: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statement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→{0,1}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206084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Idea: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proves she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, but no more</a:t>
                </a:r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76328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5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7840" y="2927924"/>
                <a:ext cx="734062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Modulus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order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co-prime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40" y="2927924"/>
                <a:ext cx="734062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63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5576" y="2517292"/>
            <a:ext cx="723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 2: RSA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5616" y="5291916"/>
                <a:ext cx="282494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291916"/>
                <a:ext cx="282494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23728" y="3318672"/>
                <a:ext cx="576064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318672"/>
                <a:ext cx="57606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06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52120" y="5291916"/>
                <a:ext cx="256893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291916"/>
                <a:ext cx="256893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347864" y="4542808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6649" y="4182768"/>
                <a:ext cx="1417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fr-FR" dirty="0" smtClean="0"/>
                  <a:t> protocol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49" y="4182768"/>
                <a:ext cx="1417439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3605" t="-116393" r="-3433" b="-186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7369" y="5861744"/>
                <a:ext cx="460851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 know the message encrypted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69" y="5861744"/>
                <a:ext cx="460851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2193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#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42" y="390183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9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5" grpId="0" animBg="1"/>
      <p:bldP spid="24" grpId="0"/>
      <p:bldP spid="10" grpId="0" animBg="1"/>
      <p:bldP spid="27" grpId="0" animBg="1"/>
      <p:bldP spid="28" grpId="0" animBg="1"/>
      <p:bldP spid="1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Sigma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) protocols</a:t>
                </a:r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5444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8215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57453"/>
            <a:ext cx="848866" cy="8488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28184" y="48935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Setup: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statement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→{0,1}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0" y="1700808"/>
                <a:ext cx="752209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206084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Idea: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proves she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, but no more</a:t>
                </a:r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76328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5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5576" y="2517292"/>
            <a:ext cx="723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 3: Composition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5616" y="5291916"/>
                <a:ext cx="2824945" cy="391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291916"/>
                <a:ext cx="2824945" cy="391646"/>
              </a:xfrm>
              <a:prstGeom prst="rect">
                <a:avLst/>
              </a:prstGeom>
              <a:blipFill rotWithShape="1">
                <a:blip r:embed="rId8"/>
                <a:stretch>
                  <a:fillRect t="-7576" b="-15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52120" y="5291916"/>
                <a:ext cx="256893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291916"/>
                <a:ext cx="256893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347864" y="4542808"/>
            <a:ext cx="25983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6649" y="4182768"/>
                <a:ext cx="1417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fr-FR" dirty="0" smtClean="0"/>
                  <a:t> protocol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49" y="4182768"/>
                <a:ext cx="141743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3605" t="-116393" r="-3433" b="-186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1720" y="5867980"/>
                <a:ext cx="525658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 have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corresponding</a:t>
                </a:r>
                <a:r>
                  <a:rPr lang="fr-FR" dirty="0" smtClean="0"/>
                  <a:t> to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867980"/>
                <a:ext cx="525658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10"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7840" y="2924944"/>
                <a:ext cx="6692552" cy="3907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p</a:t>
                </a:r>
                <a:r>
                  <a:rPr lang="fr-FR" dirty="0" smtClean="0"/>
                  <a:t> prime,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={0,1}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40" y="2924944"/>
                <a:ext cx="6692552" cy="390748"/>
              </a:xfrm>
              <a:prstGeom prst="rect">
                <a:avLst/>
              </a:prstGeom>
              <a:blipFill rotWithShape="1">
                <a:blip r:embed="rId12"/>
                <a:stretch>
                  <a:fillRect l="-727" t="-7576" b="-1515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63688" y="3315692"/>
                <a:ext cx="5976664" cy="3916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1, …,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15692"/>
                <a:ext cx="5976664" cy="391646"/>
              </a:xfrm>
              <a:prstGeom prst="rect">
                <a:avLst/>
              </a:prstGeom>
              <a:blipFill rotWithShape="1">
                <a:blip r:embed="rId13"/>
                <a:stretch>
                  <a:fillRect l="-102" t="-7576" b="-1515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54" y="393305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#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2193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7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4" grpId="0"/>
      <p:bldP spid="10" grpId="0" animBg="1"/>
      <p:bldP spid="28" grpId="0" animBg="1"/>
      <p:bldP spid="14" grpId="0"/>
      <p:bldP spid="20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3123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Sigma Protocols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43743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Structure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9747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Properties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61540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Composition of Sigma Protocols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14096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/>
              <a:t>Schnorr’s</a:t>
            </a:r>
            <a:r>
              <a:rPr lang="en-US" sz="2100" dirty="0" smtClean="0"/>
              <a:t> protocol 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Parallel composition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50912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AND composition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885710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EQ and OR compositions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34359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Fiat-Shamir heuristic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Commitment Schemes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62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Schemes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6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07740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Example</a:t>
            </a:r>
            <a:r>
              <a:rPr lang="en-US" dirty="0" smtClean="0"/>
              <a:t>: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093622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Alice and Bob must agree who will clean tonight</a:t>
            </a:r>
            <a:endParaRPr lang="fr-FR" sz="19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437112"/>
            <a:ext cx="74168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They are at their offices. Each tosses a coin &amp; they call:</a:t>
            </a:r>
            <a:endParaRPr lang="fr-FR" sz="19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772471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/>
              <a:t>If tosses are the same, then Alice cleans</a:t>
            </a:r>
            <a:endParaRPr lang="fr-FR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132511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/>
              <a:t>If tosses are different, then Bob cleans</a:t>
            </a:r>
            <a:endParaRPr lang="fr-FR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5517232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0000"/>
                </a:solidFill>
              </a:rPr>
              <a:t>Who talks first?</a:t>
            </a:r>
            <a:endParaRPr lang="fr-FR" sz="19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62" y="1916832"/>
            <a:ext cx="546726" cy="557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79" y="1916832"/>
            <a:ext cx="585564" cy="585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27412"/>
            <a:ext cx="585564" cy="585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585564" cy="5855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5896" y="202077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274085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62" y="2071302"/>
            <a:ext cx="585564" cy="5855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Schemes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6" y="1932061"/>
            <a:ext cx="848866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04070"/>
            <a:ext cx="848866" cy="848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8128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07740"/>
            <a:ext cx="4479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Alice and Bob toss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093622"/>
            <a:ext cx="7128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Alice talks first</a:t>
            </a:r>
            <a:endParaRPr lang="fr-FR" sz="19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916487"/>
            <a:ext cx="74168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Bob talks first</a:t>
            </a:r>
            <a:endParaRPr lang="fr-FR" sz="1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14" y="2079249"/>
            <a:ext cx="546726" cy="557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1802"/>
            <a:ext cx="585564" cy="5855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63888" y="2204864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217524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Alice</a:t>
            </a:r>
            <a:endParaRPr lang="fr-F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5821814"/>
            <a:ext cx="3888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How can we avoid this?</a:t>
            </a:r>
            <a:endParaRPr lang="fr-FR" sz="2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960754" cy="1085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8" y="1911147"/>
            <a:ext cx="960754" cy="10858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58244" y="4478343"/>
            <a:ext cx="4546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Bob says he tossed the same value</a:t>
            </a:r>
            <a:endParaRPr lang="fr-FR" sz="19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5301208"/>
            <a:ext cx="53522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Alice says she tossed the opposite value</a:t>
            </a:r>
            <a:endParaRPr lang="fr-FR" sz="1900" dirty="0">
              <a:solidFill>
                <a:srgbClr val="FF0000"/>
              </a:solidFill>
            </a:endParaRPr>
          </a:p>
        </p:txBody>
      </p:sp>
      <p:sp>
        <p:nvSpPr>
          <p:cNvPr id="12" name="Moon 11"/>
          <p:cNvSpPr/>
          <p:nvPr/>
        </p:nvSpPr>
        <p:spPr>
          <a:xfrm>
            <a:off x="4788024" y="1855278"/>
            <a:ext cx="144016" cy="370493"/>
          </a:xfrm>
          <a:prstGeom prst="moon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oon 25"/>
          <p:cNvSpPr/>
          <p:nvPr/>
        </p:nvSpPr>
        <p:spPr>
          <a:xfrm flipH="1">
            <a:off x="5292080" y="1872846"/>
            <a:ext cx="144016" cy="352926"/>
          </a:xfrm>
          <a:prstGeom prst="moon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oon 26"/>
          <p:cNvSpPr/>
          <p:nvPr/>
        </p:nvSpPr>
        <p:spPr>
          <a:xfrm>
            <a:off x="2555776" y="1852771"/>
            <a:ext cx="144016" cy="370493"/>
          </a:xfrm>
          <a:prstGeom prst="moon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Moon 27"/>
          <p:cNvSpPr/>
          <p:nvPr/>
        </p:nvSpPr>
        <p:spPr>
          <a:xfrm flipH="1">
            <a:off x="3028988" y="1870339"/>
            <a:ext cx="144016" cy="352926"/>
          </a:xfrm>
          <a:prstGeom prst="moon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</a:t>
            </a:r>
            <a:r>
              <a:rPr lang="en-GB" dirty="0" smtClean="0"/>
              <a:t>24/10/2014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6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  <p:bldP spid="20" grpId="1"/>
      <p:bldP spid="22" grpId="0"/>
      <p:bldP spid="21" grpId="0"/>
      <p:bldP spid="25" grpId="0"/>
      <p:bldP spid="12" grpId="0" animBg="1"/>
      <p:bldP spid="12" grpId="1" animBg="1"/>
      <p:bldP spid="26" grpId="0" animBg="1"/>
      <p:bldP spid="26" grpId="1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34200</TotalTime>
  <Words>3617</Words>
  <Application>Microsoft Office PowerPoint</Application>
  <PresentationFormat>On-screen Show (4:3)</PresentationFormat>
  <Paragraphs>472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Sigma Protocols and (Non-Interactive) Zero Knowledge</vt:lpstr>
      <vt:lpstr>What is zero-knowledge?</vt:lpstr>
      <vt:lpstr>So far</vt:lpstr>
      <vt:lpstr>Sigma (∑▒ ) protocols</vt:lpstr>
      <vt:lpstr>Sigma (∑▒ ) protocols</vt:lpstr>
      <vt:lpstr>Sigma (∑▒ ) protocols</vt:lpstr>
      <vt:lpstr>Contents</vt:lpstr>
      <vt:lpstr>Commitment Schemes</vt:lpstr>
      <vt:lpstr>Commitment Schemes</vt:lpstr>
      <vt:lpstr>Commitment Schemes</vt:lpstr>
      <vt:lpstr>Commitment Schemes</vt:lpstr>
      <vt:lpstr>Commitment Schemes</vt:lpstr>
      <vt:lpstr>Pedersen Commitments</vt:lpstr>
      <vt:lpstr>Pedersen Commitments</vt:lpstr>
      <vt:lpstr>DLog-based Commitments</vt:lpstr>
      <vt:lpstr>Contents</vt:lpstr>
      <vt:lpstr>Sigma Protocols: Structure</vt:lpstr>
      <vt:lpstr>Sigma Protocols: Properties</vt:lpstr>
      <vt:lpstr>Schnorr’s Protocol</vt:lpstr>
      <vt:lpstr>Schnorr’s Protocol</vt:lpstr>
      <vt:lpstr>Schnorr’s Protocol</vt:lpstr>
      <vt:lpstr>Contents</vt:lpstr>
      <vt:lpstr>Parallel Composition</vt:lpstr>
      <vt:lpstr>AND Composition</vt:lpstr>
      <vt:lpstr>EQ-Composition</vt:lpstr>
      <vt:lpstr>OR-Composition</vt:lpstr>
      <vt:lpstr>OR-Composition of Schnorr</vt:lpstr>
      <vt:lpstr>Contents</vt:lpstr>
      <vt:lpstr>The Fiat-Shamir Heuristic</vt:lpstr>
      <vt:lpstr>Signatures from ∑▒ protocols </vt:lpstr>
      <vt:lpstr>Further reading</vt:lpstr>
      <vt:lpstr>Some exercises:</vt:lpstr>
      <vt:lpstr>Some more exercises: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2459</cp:revision>
  <dcterms:created xsi:type="dcterms:W3CDTF">2013-09-18T18:56:52Z</dcterms:created>
  <dcterms:modified xsi:type="dcterms:W3CDTF">2014-10-09T18:29:59Z</dcterms:modified>
</cp:coreProperties>
</file>