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300" r:id="rId3"/>
    <p:sldId id="301" r:id="rId4"/>
    <p:sldId id="309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A20E"/>
    <a:srgbClr val="E5F268"/>
    <a:srgbClr val="FF0066"/>
    <a:srgbClr val="F68412"/>
    <a:srgbClr val="FF6600"/>
    <a:srgbClr val="F68A1E"/>
    <a:srgbClr val="5E9F4F"/>
    <a:srgbClr val="F7B075"/>
    <a:srgbClr val="F9DE39"/>
    <a:srgbClr val="935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3" autoAdjust="0"/>
    <p:restoredTop sz="97098" autoAdjust="0"/>
  </p:normalViewPr>
  <p:slideViewPr>
    <p:cSldViewPr>
      <p:cViewPr>
        <p:scale>
          <a:sx n="73" d="100"/>
          <a:sy n="73" d="100"/>
        </p:scale>
        <p:origin x="-30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3C154-E174-414B-91C0-837E48453F8E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3BE01-C2ED-48B9-A63C-9CD154878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954080" cy="1440160"/>
          </a:xfrm>
        </p:spPr>
        <p:txBody>
          <a:bodyPr lIns="45720" rIns="45720" bIns="45720">
            <a:noAutofit/>
          </a:bodyPr>
          <a:lstStyle>
            <a:lvl1pPr algn="l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Notions of Privacy: Identity-Hiding, </a:t>
            </a:r>
            <a:r>
              <a:rPr kumimoji="0" lang="en-US" dirty="0" err="1" smtClean="0"/>
              <a:t>Untraceability</a:t>
            </a:r>
            <a:r>
              <a:rPr kumimoji="0" lang="en-US" dirty="0" smtClean="0"/>
              <a:t> &amp; </a:t>
            </a:r>
            <a:r>
              <a:rPr kumimoji="0" lang="en-US" dirty="0" err="1" smtClean="0"/>
              <a:t>Prover</a:t>
            </a:r>
            <a:r>
              <a:rPr kumimoji="0" lang="en-US" dirty="0" smtClean="0"/>
              <a:t> Anonymity</a:t>
            </a:r>
            <a:endParaRPr kumimoji="0" lang="en-US" dirty="0"/>
          </a:p>
        </p:txBody>
      </p:sp>
      <p:sp>
        <p:nvSpPr>
          <p:cNvPr id="12" name="Subtitle 19"/>
          <p:cNvSpPr txBox="1">
            <a:spLocks/>
          </p:cNvSpPr>
          <p:nvPr userDrawn="1"/>
        </p:nvSpPr>
        <p:spPr>
          <a:xfrm>
            <a:off x="755576" y="6093296"/>
            <a:ext cx="2986672" cy="57606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Rennes,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23/10/2014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19"/>
          <p:cNvSpPr txBox="1">
            <a:spLocks/>
          </p:cNvSpPr>
          <p:nvPr userDrawn="1"/>
        </p:nvSpPr>
        <p:spPr>
          <a:xfrm>
            <a:off x="755576" y="5157192"/>
            <a:ext cx="2088232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Cristina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218638"/>
            <a:ext cx="3132580" cy="1306706"/>
          </a:xfrm>
          <a:prstGeom prst="rect">
            <a:avLst/>
          </a:prstGeom>
        </p:spPr>
      </p:pic>
      <p:sp>
        <p:nvSpPr>
          <p:cNvPr id="14" name="Subtitle 19"/>
          <p:cNvSpPr txBox="1">
            <a:spLocks/>
          </p:cNvSpPr>
          <p:nvPr userDrawn="1"/>
        </p:nvSpPr>
        <p:spPr>
          <a:xfrm>
            <a:off x="755576" y="5589240"/>
            <a:ext cx="3816424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maria-cristina.onete@irisa.fr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23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EB1B4-89A5-42F6-8A2D-BAA8967CE5F3}" type="datetime1">
              <a:rPr lang="en-GB" smtClean="0"/>
              <a:t>20/10/2014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2DE0C-5AA1-499B-A129-411AD52265A9}" type="datetime1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7CA68-FE10-403F-9E2F-DC5E51237E8C}" type="datetime1">
              <a:rPr lang="en-GB" smtClean="0"/>
              <a:t>20/10/2014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302F5-9172-4F14-AA4C-ADEF218FF0C6}" type="datetime1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3DD95-53F3-45D3-A7DF-59013775420A}" type="datetime1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04A9B-06C3-4E9A-9807-4070CE1F3A84}" type="datetime1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6AA6D-430A-4EDD-A0A6-580D5FEA068B}" type="datetime1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3265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548680"/>
            <a:ext cx="7177739" cy="864096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9050" cap="rnd" cmpd="dbl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 wrap="square"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23/10/2014       ||     </a:t>
            </a:r>
            <a:fld id="{D8472E0F-1C1C-4907-A0E0-D21603F396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9552" y="755993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8640" y="892858"/>
            <a:ext cx="6743720" cy="447910"/>
          </a:xfrm>
        </p:spPr>
        <p:txBody>
          <a:bodyPr/>
          <a:lstStyle>
            <a:lvl1pPr>
              <a:defRPr b="0">
                <a:solidFill>
                  <a:srgbClr val="B72F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710395"/>
            <a:ext cx="1240519" cy="54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340768"/>
            <a:ext cx="7954080" cy="648072"/>
          </a:xfrm>
        </p:spPr>
        <p:txBody>
          <a:bodyPr lIns="45720" rIns="45720" bIns="45720">
            <a:noAutofit/>
          </a:bodyPr>
          <a:lstStyle>
            <a:lvl1pPr algn="ctr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Thanks!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10" y="4077072"/>
            <a:ext cx="3132580" cy="130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35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954080" cy="1440160"/>
          </a:xfrm>
        </p:spPr>
        <p:txBody>
          <a:bodyPr lIns="45720" rIns="45720" bIns="45720">
            <a:noAutofit/>
          </a:bodyPr>
          <a:lstStyle>
            <a:lvl1pPr algn="l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Notions of Privacy: Identity-Hiding, </a:t>
            </a:r>
            <a:r>
              <a:rPr kumimoji="0" lang="en-US" dirty="0" err="1" smtClean="0"/>
              <a:t>Untraceability</a:t>
            </a:r>
            <a:r>
              <a:rPr kumimoji="0" lang="en-US" dirty="0" smtClean="0"/>
              <a:t> &amp; </a:t>
            </a:r>
            <a:r>
              <a:rPr kumimoji="0" lang="en-US" dirty="0" err="1" smtClean="0"/>
              <a:t>Prover</a:t>
            </a:r>
            <a:r>
              <a:rPr kumimoji="0" lang="en-US" dirty="0" smtClean="0"/>
              <a:t> Anonymity</a:t>
            </a:r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3427848"/>
            <a:ext cx="2016224" cy="2161392"/>
          </a:xfrm>
          <a:prstGeom prst="rect">
            <a:avLst/>
          </a:prstGeom>
          <a:effectLst>
            <a:outerShdw blurRad="152400" dist="317500" dir="5400000" sx="90000" sy="-19000" rotWithShape="0">
              <a:schemeClr val="accent1">
                <a:lumMod val="75000"/>
                <a:alpha val="15000"/>
              </a:schemeClr>
            </a:outerShdw>
          </a:effectLst>
        </p:spPr>
      </p:pic>
      <p:sp>
        <p:nvSpPr>
          <p:cNvPr id="12" name="Subtitle 19"/>
          <p:cNvSpPr txBox="1">
            <a:spLocks/>
          </p:cNvSpPr>
          <p:nvPr userDrawn="1"/>
        </p:nvSpPr>
        <p:spPr>
          <a:xfrm>
            <a:off x="755576" y="5589240"/>
            <a:ext cx="2986672" cy="57606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Rennes, 25/09/2014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19"/>
          <p:cNvSpPr txBox="1">
            <a:spLocks/>
          </p:cNvSpPr>
          <p:nvPr userDrawn="1"/>
        </p:nvSpPr>
        <p:spPr>
          <a:xfrm>
            <a:off x="5758472" y="5589240"/>
            <a:ext cx="2088232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Cristina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19"/>
          <p:cNvSpPr txBox="1">
            <a:spLocks/>
          </p:cNvSpPr>
          <p:nvPr userDrawn="1"/>
        </p:nvSpPr>
        <p:spPr>
          <a:xfrm>
            <a:off x="4139952" y="5733256"/>
            <a:ext cx="1181408" cy="360040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CIDRE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548680"/>
            <a:ext cx="7393763" cy="864096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9050" cap="rnd" cmpd="dbl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548680"/>
            <a:ext cx="864096" cy="926311"/>
          </a:xfrm>
          <a:prstGeom prst="rect">
            <a:avLst/>
          </a:prstGeom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896544" y="6160219"/>
            <a:ext cx="3923928" cy="365125"/>
          </a:xfrm>
        </p:spPr>
        <p:txBody>
          <a:bodyPr wrap="square"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25/09/2014       ||     </a:t>
            </a:r>
            <a:fld id="{D8472E0F-1C1C-4907-A0E0-D21603F396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9552" y="755993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8640" y="892858"/>
            <a:ext cx="6743720" cy="447910"/>
          </a:xfrm>
        </p:spPr>
        <p:txBody>
          <a:bodyPr/>
          <a:lstStyle>
            <a:lvl1pPr>
              <a:defRPr b="0">
                <a:solidFill>
                  <a:srgbClr val="B72F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340768"/>
            <a:ext cx="7954080" cy="648072"/>
          </a:xfrm>
        </p:spPr>
        <p:txBody>
          <a:bodyPr lIns="45720" rIns="45720" bIns="45720">
            <a:noAutofit/>
          </a:bodyPr>
          <a:lstStyle>
            <a:lvl1pPr algn="ctr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Thanks!</a:t>
            </a:r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3427848"/>
            <a:ext cx="2016224" cy="2161392"/>
          </a:xfrm>
          <a:prstGeom prst="rect">
            <a:avLst/>
          </a:prstGeom>
          <a:effectLst>
            <a:outerShdw blurRad="152400" dist="317500" dir="5400000" sx="90000" sy="-19000" rotWithShape="0">
              <a:schemeClr val="accent1">
                <a:lumMod val="75000"/>
                <a:alpha val="15000"/>
              </a:schemeClr>
            </a:outerShdw>
          </a:effectLst>
        </p:spPr>
      </p:pic>
      <p:sp>
        <p:nvSpPr>
          <p:cNvPr id="6" name="Subtitle 19"/>
          <p:cNvSpPr txBox="1">
            <a:spLocks/>
          </p:cNvSpPr>
          <p:nvPr userDrawn="1"/>
        </p:nvSpPr>
        <p:spPr>
          <a:xfrm>
            <a:off x="4139952" y="5733256"/>
            <a:ext cx="1181408" cy="360040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CIDRE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8F0B0-4C8D-4557-8A30-48AF1A8CCC30}" type="datetime1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B6EAA-C50E-4BFC-A0E4-4A6EC9695F71}" type="datetime1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E457-61BD-4CE2-9A13-B767272EC860}" type="datetime1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2CAB74-605F-4EB0-82AA-FAA37C28CF51}" type="datetime1">
              <a:rPr lang="en-GB" smtClean="0"/>
              <a:t>20/10/2014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61" r:id="rId4"/>
    <p:sldLayoutId id="2147483673" r:id="rId5"/>
    <p:sldLayoutId id="2147483672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Putting it all together: using multiple primitives together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Cristina Onete    ||     23/10/2014       ||     </a:t>
            </a:r>
            <a:fld id="{D8472E0F-1C1C-4907-A0E0-D21603F3961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8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List the properties of a hash function. Think of: input size, output size, who can compute it etc.</a:t>
            </a:r>
            <a:endParaRPr lang="fr-FR" sz="2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11560" y="2402304"/>
                <a:ext cx="820891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Imagine we have a public key encryption scheme. We generate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𝑠𝑘</m:t>
                    </m:r>
                  </m:oMath>
                </a14:m>
                <a:r>
                  <a:rPr lang="en-US" sz="21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𝑝𝑘</m:t>
                    </m:r>
                  </m:oMath>
                </a14:m>
                <a:r>
                  <a:rPr lang="en-US" sz="2100" dirty="0" smtClean="0"/>
                  <a:t>, but throw away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𝑠𝑘</m:t>
                    </m:r>
                  </m:oMath>
                </a14:m>
                <a:r>
                  <a:rPr lang="en-US" sz="2100" dirty="0" smtClean="0"/>
                  <a:t> and publish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𝑝𝑘</m:t>
                    </m:r>
                  </m:oMath>
                </a14:m>
                <a:endParaRPr lang="fr-FR" sz="21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02304"/>
                <a:ext cx="8208912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668" t="-5785" b="-140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079612" y="3923764"/>
            <a:ext cx="774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Should the PKE scheme be deterministic or probabilistic?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11560" y="3194392"/>
                <a:ext cx="8208912" cy="763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We implement a hash scheme by using the PKE scheme, by using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2100" b="0" i="1" smtClean="0">
                        <a:latin typeface="Cambria Math"/>
                      </a:rPr>
                      <m:t> := </m:t>
                    </m:r>
                    <m:sSub>
                      <m:sSub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</a:rPr>
                          <m:t>𝐸𝑛𝑐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𝑝𝑘</m:t>
                        </m:r>
                      </m:sub>
                    </m:sSub>
                    <m:r>
                      <a:rPr lang="en-US" sz="2100" b="0" i="1" smtClean="0">
                        <a:latin typeface="Cambria Math"/>
                      </a:rPr>
                      <m:t>(</m:t>
                    </m:r>
                    <m:r>
                      <a:rPr lang="en-US" sz="2100" b="0" i="1" smtClean="0">
                        <a:latin typeface="Cambria Math"/>
                      </a:rPr>
                      <m:t>𝑚</m:t>
                    </m:r>
                    <m:r>
                      <a:rPr lang="en-US" sz="2100" b="0" i="1" smtClean="0">
                        <a:latin typeface="Cambria Math"/>
                      </a:rPr>
                      <m:t>)</m:t>
                    </m:r>
                  </m:oMath>
                </a14:m>
                <a:endParaRPr lang="fr-FR" sz="21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194392"/>
                <a:ext cx="8208912" cy="763542"/>
              </a:xfrm>
              <a:prstGeom prst="rect">
                <a:avLst/>
              </a:prstGeom>
              <a:blipFill rotWithShape="1">
                <a:blip r:embed="rId3"/>
                <a:stretch>
                  <a:fillRect l="-668" t="-5600" r="-371" b="-104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079612" y="5085184"/>
            <a:ext cx="7740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Assume the generic PKE scheme </a:t>
            </a:r>
            <a:r>
              <a:rPr lang="en-US" dirty="0" smtClean="0"/>
              <a:t>ensures that a plaintext cannot be recovered from the </a:t>
            </a:r>
            <a:r>
              <a:rPr lang="en-US" dirty="0" err="1" smtClean="0"/>
              <a:t>ciphertext</a:t>
            </a:r>
            <a:r>
              <a:rPr lang="en-US" dirty="0" smtClean="0"/>
              <a:t>. Which properties of the hash scheme does the PKE scheme guarantee?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1079612" y="4366845"/>
            <a:ext cx="7740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 smtClean="0"/>
              <a:t>Analyse</a:t>
            </a:r>
            <a:r>
              <a:rPr lang="en-US" b="0" dirty="0" smtClean="0"/>
              <a:t> the case of Textbook RSA as the encryption scheme. Which properties of the hash function are guaranteed?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6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Cristina Onete    ||     23/10/2014       ||     </a:t>
            </a:r>
            <a:fld id="{D8472E0F-1C1C-4907-A0E0-D21603F3961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9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11560" y="1556792"/>
                <a:ext cx="820891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A pseudo-random generator is a deterministic function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fr-FR" sz="2100" dirty="0" smtClean="0"/>
                  <a:t> </a:t>
                </a:r>
                <a:r>
                  <a:rPr lang="fr-FR" sz="2100" dirty="0" err="1" smtClean="0"/>
                  <a:t>that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takes</a:t>
                </a:r>
                <a:r>
                  <a:rPr lang="fr-FR" sz="2100" dirty="0" smtClean="0"/>
                  <a:t> as input a </a:t>
                </a:r>
                <a:r>
                  <a:rPr lang="fr-FR" sz="2100" dirty="0" err="1" smtClean="0"/>
                  <a:t>fixed-length</a:t>
                </a:r>
                <a:r>
                  <a:rPr lang="fr-FR" sz="2100" dirty="0" smtClean="0"/>
                  <a:t> string (a </a:t>
                </a:r>
                <a:r>
                  <a:rPr lang="fr-FR" sz="2100" dirty="0" err="1" smtClean="0"/>
                  <a:t>seed</a:t>
                </a:r>
                <a:r>
                  <a:rPr lang="fr-FR" sz="2100" dirty="0" smtClean="0"/>
                  <a:t>)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fr-FR" sz="2100" dirty="0" smtClean="0"/>
                  <a:t> and </a:t>
                </a:r>
                <a:r>
                  <a:rPr lang="fr-FR" sz="2100" dirty="0" err="1" smtClean="0"/>
                  <a:t>which</a:t>
                </a:r>
                <a:r>
                  <a:rPr lang="fr-FR" sz="2100" dirty="0" smtClean="0"/>
                  <a:t> outputs a </a:t>
                </a:r>
                <a:r>
                  <a:rPr lang="fr-FR" sz="2100" dirty="0" err="1" smtClean="0"/>
                  <a:t>much</a:t>
                </a:r>
                <a:r>
                  <a:rPr lang="fr-FR" sz="2100" dirty="0" smtClean="0"/>
                  <a:t> longer string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2100" dirty="0" smtClean="0"/>
                  <a:t>, </a:t>
                </a:r>
                <a:r>
                  <a:rPr lang="fr-FR" sz="2100" dirty="0" err="1" smtClean="0"/>
                  <a:t>such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that</a:t>
                </a:r>
                <a:r>
                  <a:rPr lang="fr-FR" sz="2100" dirty="0" smtClean="0"/>
                  <a:t>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fr-FR" sz="2100" dirty="0" smtClean="0"/>
                  <a:t> looks </a:t>
                </a:r>
                <a:r>
                  <a:rPr lang="fr-FR" sz="2100" dirty="0" err="1" smtClean="0"/>
                  <a:t>random</a:t>
                </a:r>
                <a:r>
                  <a:rPr lang="fr-FR" sz="2100" dirty="0" smtClean="0"/>
                  <a:t> to </a:t>
                </a:r>
                <a:r>
                  <a:rPr lang="fr-FR" sz="2100" dirty="0" err="1" smtClean="0"/>
                  <a:t>any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adversary</a:t>
                </a:r>
                <a:endParaRPr lang="fr-FR" sz="21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8208912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668" t="-3070" b="-70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11560" y="3050376"/>
                <a:ext cx="820891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Assume </a:t>
                </a:r>
                <a:r>
                  <a:rPr lang="en-US" sz="2100" dirty="0" err="1" smtClean="0"/>
                  <a:t>Amélie</a:t>
                </a:r>
                <a:r>
                  <a:rPr lang="en-US" sz="2100" dirty="0" smtClean="0"/>
                  <a:t> and Baptiste share a seed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𝑘</m:t>
                    </m:r>
                  </m:oMath>
                </a14:m>
                <a:endParaRPr lang="fr-FR" sz="21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050376"/>
                <a:ext cx="8208912" cy="415498"/>
              </a:xfrm>
              <a:prstGeom prst="rect">
                <a:avLst/>
              </a:prstGeom>
              <a:blipFill rotWithShape="1">
                <a:blip r:embed="rId3"/>
                <a:stretch>
                  <a:fillRect l="-668" t="-10145" b="-246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11560" y="3501008"/>
                <a:ext cx="8208912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Consider symmetric encryption with key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fr-FR" sz="2100" dirty="0" smtClean="0"/>
                  <a:t>, </a:t>
                </a:r>
                <a:r>
                  <a:rPr lang="fr-FR" sz="2100" dirty="0" err="1" smtClean="0"/>
                  <a:t>where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encryption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is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done</a:t>
                </a:r>
                <a:r>
                  <a:rPr lang="fr-FR" sz="2100" dirty="0" smtClean="0"/>
                  <a:t> as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𝐸𝑛𝑐</m:t>
                    </m:r>
                    <m:d>
                      <m:d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2100" b="0" i="1" smtClean="0">
                        <a:latin typeface="Cambria Math"/>
                      </a:rPr>
                      <m:t>≔</m:t>
                    </m:r>
                    <m:r>
                      <a:rPr lang="en-US" sz="2100" b="0" i="1" smtClean="0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sz="2100" b="0" i="1" smtClean="0">
                        <a:latin typeface="Cambria Math"/>
                      </a:rPr>
                      <m:t> </m:t>
                    </m:r>
                    <m:r>
                      <a:rPr lang="en-US" sz="2100" b="0" i="1" smtClean="0">
                        <a:latin typeface="Cambria Math"/>
                      </a:rPr>
                      <m:t>𝑋𝑂𝑅</m:t>
                    </m:r>
                    <m:r>
                      <a:rPr lang="en-US" sz="2100" b="0" i="1" smtClean="0">
                        <a:latin typeface="Cambria Math"/>
                      </a:rPr>
                      <m:t> </m:t>
                    </m:r>
                    <m:r>
                      <a:rPr lang="en-US" sz="21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fr-FR" sz="2100" dirty="0" smtClean="0"/>
                  <a:t>, for messages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fr-FR" sz="2100" dirty="0" smtClean="0"/>
                  <a:t> </a:t>
                </a:r>
                <a:r>
                  <a:rPr lang="fr-FR" sz="2100" dirty="0" smtClean="0"/>
                  <a:t>of </a:t>
                </a:r>
                <a:r>
                  <a:rPr lang="fr-FR" sz="2100" dirty="0" err="1" smtClean="0"/>
                  <a:t>length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equal</a:t>
                </a:r>
                <a:r>
                  <a:rPr lang="fr-FR" sz="2100" dirty="0" smtClean="0"/>
                  <a:t> to </a:t>
                </a:r>
                <a:r>
                  <a:rPr lang="fr-FR" sz="2100" dirty="0" err="1" smtClean="0"/>
                  <a:t>that</a:t>
                </a:r>
                <a:r>
                  <a:rPr lang="fr-FR" sz="2100" dirty="0" smtClean="0"/>
                  <a:t> of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𝐺</m:t>
                    </m:r>
                    <m:r>
                      <a:rPr lang="en-US" sz="2100" b="0" i="1" smtClean="0">
                        <a:latin typeface="Cambria Math"/>
                      </a:rPr>
                      <m:t>(</m:t>
                    </m:r>
                    <m:r>
                      <a:rPr lang="en-US" sz="2100" b="0" i="1" smtClean="0">
                        <a:latin typeface="Cambria Math"/>
                      </a:rPr>
                      <m:t>𝑘</m:t>
                    </m:r>
                    <m:r>
                      <a:rPr lang="en-US" sz="21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sz="2100" dirty="0" smtClean="0"/>
                  <a:t> (and </a:t>
                </a:r>
                <a:r>
                  <a:rPr lang="fr-FR" sz="2100" dirty="0" err="1" smtClean="0"/>
                  <a:t>padded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otherwise</a:t>
                </a:r>
                <a:r>
                  <a:rPr lang="fr-FR" sz="2100" dirty="0" smtClean="0"/>
                  <a:t>)</a:t>
                </a:r>
                <a:endParaRPr lang="fr-FR" sz="21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501008"/>
                <a:ext cx="8208912" cy="1061829"/>
              </a:xfrm>
              <a:prstGeom prst="rect">
                <a:avLst/>
              </a:prstGeom>
              <a:blipFill rotWithShape="1">
                <a:blip r:embed="rId4"/>
                <a:stretch>
                  <a:fillRect l="-668" t="-4023" r="-1114" b="-97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079612" y="4581128"/>
            <a:ext cx="774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Is this scheme deterministic or probabilistic?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1079612" y="5013176"/>
            <a:ext cx="7740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Show that this scheme is insecure if the adversary can request the decryption of even a single </a:t>
            </a:r>
            <a:r>
              <a:rPr lang="en-US" b="0" dirty="0" err="1" smtClean="0"/>
              <a:t>ciphertext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1079612" y="5661248"/>
            <a:ext cx="7740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How can we make it secure even if the adversary can decrypt arbitrary </a:t>
            </a:r>
            <a:r>
              <a:rPr lang="en-US" b="0" dirty="0" err="1" smtClean="0"/>
              <a:t>ciphertexts</a:t>
            </a:r>
            <a:r>
              <a:rPr lang="en-US" b="0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64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1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Say you have a signature scheme</a:t>
            </a:r>
            <a:endParaRPr lang="fr-FR" sz="2100" dirty="0"/>
          </a:p>
        </p:txBody>
      </p:sp>
      <p:sp>
        <p:nvSpPr>
          <p:cNvPr id="5" name="Rectangle 4"/>
          <p:cNvSpPr/>
          <p:nvPr/>
        </p:nvSpPr>
        <p:spPr>
          <a:xfrm>
            <a:off x="2051720" y="2051556"/>
            <a:ext cx="3662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SScheme</a:t>
            </a:r>
            <a:r>
              <a:rPr lang="en-US" dirty="0" smtClean="0"/>
              <a:t> = (</a:t>
            </a:r>
            <a:r>
              <a:rPr lang="en-US" dirty="0" err="1" smtClean="0"/>
              <a:t>KGen</a:t>
            </a:r>
            <a:r>
              <a:rPr lang="en-US" dirty="0"/>
              <a:t>, Sign, </a:t>
            </a:r>
            <a:r>
              <a:rPr lang="en-US" dirty="0" err="1" smtClean="0"/>
              <a:t>Vf</a:t>
            </a:r>
            <a:r>
              <a:rPr lang="en-US" dirty="0" smtClean="0"/>
              <a:t>)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492896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Say this scheme is unforgeable against CMA</a:t>
            </a:r>
            <a:endParaRPr lang="fr-FR" sz="21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923783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Modify the signature algorithm:</a:t>
            </a:r>
            <a:endParaRPr lang="fr-FR" sz="2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55576" y="3430876"/>
                <a:ext cx="3295967" cy="399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𝑆𝑖𝑔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𝑠𝑘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𝑆𝑖𝑔𝑛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 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430876"/>
                <a:ext cx="3295967" cy="399661"/>
              </a:xfrm>
              <a:prstGeom prst="rect">
                <a:avLst/>
              </a:prstGeom>
              <a:blipFill rotWithShape="1"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11560" y="4221088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Is this still unforgeable against CMA? </a:t>
            </a:r>
            <a:endParaRPr lang="fr-FR" sz="2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55976" y="3440168"/>
                <a:ext cx="4016047" cy="7089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𝑉𝑓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fr-FR" dirty="0" smtClean="0"/>
                  <a:t> </a:t>
                </a:r>
                <a:r>
                  <a:rPr lang="fr-FR" dirty="0" err="1" smtClean="0"/>
                  <a:t>iff</a:t>
                </a:r>
                <a:r>
                  <a:rPr lang="fr-FR" dirty="0" smtClean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dirty="0" smtClean="0"/>
                  <a:t>  &amp;</a:t>
                </a:r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dirty="0" smtClean="0"/>
                  <a:t> = 1</a:t>
                </a:r>
                <a:endParaRPr lang="fr-F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440168"/>
                <a:ext cx="4016047" cy="708912"/>
              </a:xfrm>
              <a:prstGeom prst="rect">
                <a:avLst/>
              </a:prstGeom>
              <a:blipFill rotWithShape="1">
                <a:blip r:embed="rId4"/>
                <a:stretch>
                  <a:fillRect l="-608" t="-2564" r="-1216" b="-85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23/10/2014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6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2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We have an </a:t>
            </a:r>
            <a:r>
              <a:rPr lang="en-US" sz="2100" i="1" dirty="0" smtClean="0"/>
              <a:t>arbitrary</a:t>
            </a:r>
            <a:r>
              <a:rPr lang="en-US" sz="2100" dirty="0" smtClean="0"/>
              <a:t> unforgeable signature scheme:</a:t>
            </a:r>
            <a:endParaRPr lang="fr-FR" sz="2100" dirty="0"/>
          </a:p>
        </p:txBody>
      </p:sp>
      <p:sp>
        <p:nvSpPr>
          <p:cNvPr id="5" name="Rectangle 4"/>
          <p:cNvSpPr/>
          <p:nvPr/>
        </p:nvSpPr>
        <p:spPr>
          <a:xfrm>
            <a:off x="2051720" y="2051556"/>
            <a:ext cx="3662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SScheme</a:t>
            </a:r>
            <a:r>
              <a:rPr lang="en-US" dirty="0" smtClean="0"/>
              <a:t> = (</a:t>
            </a:r>
            <a:r>
              <a:rPr lang="en-US" dirty="0" err="1" smtClean="0"/>
              <a:t>KGen</a:t>
            </a:r>
            <a:r>
              <a:rPr lang="en-US" dirty="0"/>
              <a:t>, Sign, </a:t>
            </a:r>
            <a:r>
              <a:rPr lang="en-US" dirty="0" err="1" smtClean="0"/>
              <a:t>Vf</a:t>
            </a:r>
            <a:r>
              <a:rPr lang="en-US" dirty="0" smtClean="0"/>
              <a:t>)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492896"/>
            <a:ext cx="85324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And we also have </a:t>
            </a:r>
            <a:r>
              <a:rPr lang="en-US" sz="2100" i="1" dirty="0" smtClean="0"/>
              <a:t>any</a:t>
            </a:r>
            <a:r>
              <a:rPr lang="en-US" sz="2100" dirty="0" smtClean="0"/>
              <a:t> IND-CCA encryption scheme</a:t>
            </a:r>
            <a:endParaRPr lang="fr-FR" sz="21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3429000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Say we want to ensure that a </a:t>
            </a:r>
            <a:r>
              <a:rPr lang="en-US" sz="2100" i="1" dirty="0" smtClean="0"/>
              <a:t>confidential</a:t>
            </a:r>
            <a:r>
              <a:rPr lang="en-US" sz="2100" dirty="0" smtClean="0"/>
              <a:t> </a:t>
            </a:r>
            <a:r>
              <a:rPr lang="en-US" sz="2100" dirty="0" smtClean="0"/>
              <a:t>message comes from a given party. Can we send:</a:t>
            </a:r>
            <a:endParaRPr lang="fr-FR" sz="2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079612" y="4221088"/>
                <a:ext cx="6516724" cy="414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𝑆𝑖𝑔𝑛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𝐸𝑛𝑐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𝑝𝑘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𝑒𝑛𝑐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</m:d>
                      </m:e>
                    </m:d>
                  </m:oMath>
                </a14:m>
                <a:r>
                  <a:rPr lang="fr-FR" dirty="0" smtClean="0"/>
                  <a:t>   ?</a:t>
                </a:r>
                <a:endParaRPr lang="fr-FR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4221088"/>
                <a:ext cx="6516724" cy="414281"/>
              </a:xfrm>
              <a:prstGeom prst="rect">
                <a:avLst/>
              </a:prstGeom>
              <a:blipFill rotWithShape="1">
                <a:blip r:embed="rId2"/>
                <a:stretch>
                  <a:fillRect l="-561" t="-4412" b="-147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2051720" y="2915652"/>
            <a:ext cx="3616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Scheme</a:t>
            </a:r>
            <a:r>
              <a:rPr lang="en-US" dirty="0" smtClean="0"/>
              <a:t> = (</a:t>
            </a:r>
            <a:r>
              <a:rPr lang="en-US" dirty="0" err="1" smtClean="0"/>
              <a:t>KGen</a:t>
            </a:r>
            <a:r>
              <a:rPr lang="en-US" dirty="0"/>
              <a:t>, </a:t>
            </a:r>
            <a:r>
              <a:rPr lang="en-US" dirty="0" err="1" smtClean="0"/>
              <a:t>Enc</a:t>
            </a:r>
            <a:r>
              <a:rPr lang="en-US" dirty="0" smtClean="0"/>
              <a:t>, Dec)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9612" y="4680971"/>
                <a:ext cx="6516724" cy="40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𝐸𝑛𝑐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𝑒𝑛𝑐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𝑆𝑖𝑔𝑛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r>
                  <a:rPr lang="fr-FR" dirty="0" smtClean="0"/>
                  <a:t>  ?</a:t>
                </a:r>
                <a:endParaRPr lang="fr-F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4680971"/>
                <a:ext cx="6516724" cy="404213"/>
              </a:xfrm>
              <a:prstGeom prst="rect">
                <a:avLst/>
              </a:prstGeom>
              <a:blipFill rotWithShape="1">
                <a:blip r:embed="rId3"/>
                <a:stretch>
                  <a:fillRect l="-561" t="-9091" b="-136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79612" y="5113019"/>
                <a:ext cx="6516724" cy="40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𝐸𝑛𝑐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𝑒𝑛𝑐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𝑆𝑖𝑔𝑛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𝑠𝑘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fr-FR" dirty="0" smtClean="0"/>
                  <a:t>  ?</a:t>
                </a:r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5113019"/>
                <a:ext cx="6516724" cy="404213"/>
              </a:xfrm>
              <a:prstGeom prst="rect">
                <a:avLst/>
              </a:prstGeom>
              <a:blipFill rotWithShape="1">
                <a:blip r:embed="rId4"/>
                <a:stretch>
                  <a:fillRect l="-561" t="-9091" b="-136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23/10/2014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8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Cristina Onete    ||     23/10/2014       ||     </a:t>
            </a:r>
            <a:fld id="{D8472E0F-1C1C-4907-A0E0-D21603F3961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Interlude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What would we use in order to:</a:t>
            </a:r>
            <a:endParaRPr lang="fr-FR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1079612" y="2051556"/>
            <a:ext cx="651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Send a confidential message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1079612" y="2411596"/>
            <a:ext cx="651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Encrypt a large document 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1079612" y="2771636"/>
            <a:ext cx="651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Send a confidential AND authenticated message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1079612" y="3131676"/>
            <a:ext cx="7308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Authenticate a message with non-repudiation 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1079612" y="3491716"/>
            <a:ext cx="7308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Authenticate a message without non-repudiation 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3933056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Find correspondences</a:t>
            </a:r>
            <a:endParaRPr lang="fr-FR" sz="21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43651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Confidentiality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50817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Authenticity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58018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Integrity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4721736"/>
            <a:ext cx="2862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Collision-resistance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971600" y="5441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Non-repudiation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5292080" y="43709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Hash function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5292080" y="47217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MAC code</a:t>
            </a:r>
            <a:endParaRPr lang="fr-FR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50817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Symmetric encryption</a:t>
            </a:r>
            <a:endParaRPr lang="fr-FR" dirty="0"/>
          </a:p>
        </p:txBody>
      </p:sp>
      <p:sp>
        <p:nvSpPr>
          <p:cNvPr id="19" name="TextBox 18"/>
          <p:cNvSpPr txBox="1"/>
          <p:nvPr/>
        </p:nvSpPr>
        <p:spPr>
          <a:xfrm>
            <a:off x="5292080" y="5441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PK Encryption</a:t>
            </a:r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58111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Digital Signatures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78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Cristina Onete    ||     23/10/2014       ||     </a:t>
            </a:r>
            <a:fld id="{D8472E0F-1C1C-4907-A0E0-D21603F3961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3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11560" y="1556792"/>
                <a:ext cx="8136904" cy="457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The Hash paradigm for signatures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𝑆𝑖𝑔𝑛</m:t>
                        </m:r>
                      </m:e>
                      <m:sub>
                        <m:r>
                          <a:rPr lang="en-US" sz="2100" i="1">
                            <a:latin typeface="Cambria Math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i="1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21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100" i="1">
                                <a:latin typeface="Cambria Math"/>
                              </a:rPr>
                              <m:t>𝑚</m:t>
                            </m:r>
                          </m:e>
                        </m:d>
                      </m:e>
                    </m:d>
                  </m:oMath>
                </a14:m>
                <a:r>
                  <a:rPr lang="fr-FR" sz="2100" dirty="0" smtClean="0"/>
                  <a:t>:</a:t>
                </a:r>
                <a:endParaRPr lang="fr-FR" sz="21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8136904" cy="457113"/>
              </a:xfrm>
              <a:prstGeom prst="rect">
                <a:avLst/>
              </a:prstGeom>
              <a:blipFill rotWithShape="1">
                <a:blip r:embed="rId2"/>
                <a:stretch>
                  <a:fillRect l="-674" t="-6667" b="-17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79612" y="2132856"/>
            <a:ext cx="651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Improves </a:t>
            </a:r>
            <a:r>
              <a:rPr lang="en-US" dirty="0"/>
              <a:t>t</a:t>
            </a:r>
            <a:r>
              <a:rPr lang="en-US" dirty="0" smtClean="0"/>
              <a:t>he security of signature schemes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1079612" y="2483604"/>
            <a:ext cx="7596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Improves efficiency for signatures, making their size the same, irrespective of the message length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11560" y="3259919"/>
                <a:ext cx="8136904" cy="780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Can we do the same for encryption schemes, i.e. use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</a:rPr>
                          <m:t>𝐸𝑛𝑐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100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i="1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21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100" i="1">
                                <a:latin typeface="Cambria Math"/>
                              </a:rPr>
                              <m:t>𝑚</m:t>
                            </m:r>
                          </m:e>
                        </m:d>
                      </m:e>
                    </m:d>
                  </m:oMath>
                </a14:m>
                <a:r>
                  <a:rPr lang="fr-FR" sz="2100" dirty="0" smtClean="0"/>
                  <a:t> </a:t>
                </a:r>
                <a:r>
                  <a:rPr lang="fr-FR" sz="2100" dirty="0" err="1" smtClean="0"/>
                  <a:t>instead</a:t>
                </a:r>
                <a:r>
                  <a:rPr lang="fr-FR" sz="2100" dirty="0" smtClean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𝐸𝑛𝑐</m:t>
                        </m:r>
                      </m:e>
                      <m:sub>
                        <m:r>
                          <a:rPr lang="en-US" sz="2100" i="1">
                            <a:latin typeface="Cambria Math"/>
                          </a:rPr>
                          <m:t>𝑝</m:t>
                        </m:r>
                        <m:r>
                          <a:rPr lang="en-US" sz="2100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endParaRPr lang="fr-FR" sz="21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259919"/>
                <a:ext cx="8136904" cy="780278"/>
              </a:xfrm>
              <a:prstGeom prst="rect">
                <a:avLst/>
              </a:prstGeom>
              <a:blipFill rotWithShape="1">
                <a:blip r:embed="rId3"/>
                <a:stretch>
                  <a:fillRect l="-674" t="-5469" b="-101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11560" y="4232898"/>
                <a:ext cx="8136904" cy="440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Can we send just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𝐻</m:t>
                    </m:r>
                    <m:r>
                      <a:rPr lang="en-US" sz="2100" b="0" i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</a:rPr>
                          <m:t>𝐸𝑛𝑐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100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21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sz="2100" dirty="0" smtClean="0"/>
                  <a:t> </a:t>
                </a:r>
                <a:r>
                  <a:rPr lang="fr-FR" sz="2100" dirty="0" err="1" smtClean="0"/>
                  <a:t>instead</a:t>
                </a:r>
                <a:r>
                  <a:rPr lang="fr-FR" sz="2100" dirty="0" smtClean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𝐸𝑛𝑐</m:t>
                        </m:r>
                      </m:e>
                      <m:sub>
                        <m:r>
                          <a:rPr lang="en-US" sz="2100" i="1">
                            <a:latin typeface="Cambria Math"/>
                          </a:rPr>
                          <m:t>𝑝</m:t>
                        </m:r>
                        <m:r>
                          <a:rPr lang="en-US" sz="2100" i="1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endParaRPr lang="fr-FR" sz="21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232898"/>
                <a:ext cx="8136904" cy="440377"/>
              </a:xfrm>
              <a:prstGeom prst="rect">
                <a:avLst/>
              </a:prstGeom>
              <a:blipFill rotWithShape="1">
                <a:blip r:embed="rId4"/>
                <a:stretch>
                  <a:fillRect l="-674" t="-10959" b="-164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40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Cristina Onete    ||     23/10/2014       ||     </a:t>
            </a:r>
            <a:fld id="{D8472E0F-1C1C-4907-A0E0-D21603F3961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4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1369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Symmetric encryption is faster than PK encryption </a:t>
            </a:r>
            <a:endParaRPr lang="fr-FR" sz="2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11560" y="1988840"/>
                <a:ext cx="8136904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Suppose </a:t>
                </a:r>
                <a:r>
                  <a:rPr lang="en-US" sz="2100" dirty="0" err="1" smtClean="0"/>
                  <a:t>Amélie</a:t>
                </a:r>
                <a:r>
                  <a:rPr lang="en-US" sz="2100" dirty="0" smtClean="0"/>
                  <a:t> generates a symmetric encryption key (e.g. for AES 128) and encrypts a message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fr-FR" sz="2100" dirty="0" smtClean="0"/>
                  <a:t> for Baptiste </a:t>
                </a:r>
                <a:r>
                  <a:rPr lang="fr-FR" sz="2100" dirty="0" err="1" smtClean="0"/>
                  <a:t>with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this</a:t>
                </a:r>
                <a:r>
                  <a:rPr lang="fr-FR" sz="2100" dirty="0" smtClean="0"/>
                  <a:t> key.</a:t>
                </a:r>
                <a:endParaRPr lang="fr-FR" sz="21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988840"/>
                <a:ext cx="8136904" cy="1061829"/>
              </a:xfrm>
              <a:prstGeom prst="rect">
                <a:avLst/>
              </a:prstGeom>
              <a:blipFill rotWithShape="1">
                <a:blip r:embed="rId2"/>
                <a:stretch>
                  <a:fillRect l="-674" t="-4023" b="-97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1560" y="3068960"/>
            <a:ext cx="81369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Baptiste does </a:t>
            </a:r>
            <a:r>
              <a:rPr lang="en-US" sz="2100" dirty="0" smtClean="0">
                <a:solidFill>
                  <a:srgbClr val="FF0000"/>
                </a:solidFill>
              </a:rPr>
              <a:t>not</a:t>
            </a:r>
            <a:r>
              <a:rPr lang="en-US" sz="2100" dirty="0" smtClean="0"/>
              <a:t> know the secret key.</a:t>
            </a:r>
            <a:endParaRPr lang="fr-FR" sz="21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573016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By using one (or more) of the following mechanisms, show how </a:t>
            </a:r>
            <a:r>
              <a:rPr lang="en-US" sz="2100" dirty="0" err="1" smtClean="0"/>
              <a:t>Amélie</a:t>
            </a:r>
            <a:r>
              <a:rPr lang="en-US" sz="2100" dirty="0" smtClean="0"/>
              <a:t> can ensure that Baptiste can decrypt.</a:t>
            </a:r>
            <a:endParaRPr lang="fr-FR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1079612" y="4427820"/>
            <a:ext cx="651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A public key encryption scheme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1079612" y="4797152"/>
            <a:ext cx="651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A symmetric encryption scheme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1079612" y="5219908"/>
            <a:ext cx="651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A signature scheme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1079612" y="5579948"/>
            <a:ext cx="651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A MAC scheme</a:t>
            </a:r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1079612" y="5939988"/>
            <a:ext cx="651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A hash scheme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5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Cristina Onete    ||     23/10/2014       ||     </a:t>
            </a:r>
            <a:fld id="{D8472E0F-1C1C-4907-A0E0-D21603F3961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5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err="1" smtClean="0"/>
              <a:t>Amélie</a:t>
            </a:r>
            <a:r>
              <a:rPr lang="en-US" sz="2100" dirty="0" smtClean="0"/>
              <a:t> and Baptiste share a secret key for a MAC scheme</a:t>
            </a:r>
            <a:endParaRPr lang="fr-FR" sz="2100" dirty="0"/>
          </a:p>
        </p:txBody>
      </p:sp>
      <p:pic>
        <p:nvPicPr>
          <p:cNvPr id="6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76872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79712" y="32129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Amélie</a:t>
            </a:r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276873"/>
            <a:ext cx="848866" cy="8488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56176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Baptiste</a:t>
            </a:r>
            <a:endParaRPr lang="fr-FR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275856" y="2636912"/>
            <a:ext cx="2736304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47864" y="3006244"/>
            <a:ext cx="2736304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75856" y="3861048"/>
            <a:ext cx="2736304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47864" y="4221088"/>
            <a:ext cx="2736304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11560" y="4437112"/>
                <a:ext cx="8136904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They exchange some messages, without signing each one, but at the end, each party will send a MAC of the message: {&lt;Name&gt; ||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100" dirty="0" smtClean="0"/>
                  <a:t> ||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1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100" dirty="0"/>
                  <a:t>|</a:t>
                </a:r>
                <a:r>
                  <a:rPr lang="en-US" sz="2100" dirty="0" smtClean="0"/>
                  <a:t>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1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1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100" dirty="0" smtClean="0"/>
                  <a:t>||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1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100" dirty="0" smtClean="0"/>
                  <a:t> 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2100" dirty="0" smtClean="0"/>
                  <a:t> ||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2100" dirty="0" smtClean="0"/>
                  <a:t> }</a:t>
                </a:r>
                <a:endParaRPr lang="fr-FR" sz="21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437112"/>
                <a:ext cx="8136904" cy="1061829"/>
              </a:xfrm>
              <a:prstGeom prst="rect">
                <a:avLst/>
              </a:prstGeom>
              <a:blipFill rotWithShape="1">
                <a:blip r:embed="rId4"/>
                <a:stretch>
                  <a:fillRect l="-674" t="-4023" b="-97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355976" y="227687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276872"/>
                <a:ext cx="64807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355976" y="264620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646204"/>
                <a:ext cx="648072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355976" y="3501008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501008"/>
                <a:ext cx="648072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355976" y="3861048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861048"/>
                <a:ext cx="648072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067944" y="286222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………</a:t>
            </a:r>
            <a:endParaRPr lang="fr-FR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5661248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How does CBC-mode symmetric encryption work? Why would this method be indicated for long conversations?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382577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Cristina Onete    ||     23/10/2014       ||     </a:t>
            </a:r>
            <a:fld id="{D8472E0F-1C1C-4907-A0E0-D21603F3961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6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78488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Consider the DSA signature scheme</a:t>
            </a:r>
            <a:endParaRPr lang="fr-FR" sz="2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11560" y="2005390"/>
                <a:ext cx="7848872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Say </a:t>
                </a:r>
                <a:r>
                  <a:rPr lang="en-US" sz="2100" dirty="0" err="1" smtClean="0"/>
                  <a:t>Amélie</a:t>
                </a:r>
                <a:r>
                  <a:rPr lang="en-US" sz="2100" dirty="0" smtClean="0"/>
                  <a:t> signs two different messages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100" i="1" smtClean="0">
                        <a:latin typeface="Cambria Math"/>
                        <a:ea typeface="Cambria Math"/>
                      </a:rPr>
                      <m:t>≠</m:t>
                    </m:r>
                    <m:sSub>
                      <m:sSubPr>
                        <m:ctrlPr>
                          <a:rPr lang="en-US" sz="21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100" dirty="0" smtClean="0"/>
                  <a:t> </a:t>
                </a:r>
                <a:r>
                  <a:rPr lang="fr-FR" sz="2100" dirty="0" err="1" smtClean="0"/>
                  <a:t>with</a:t>
                </a:r>
                <a:r>
                  <a:rPr lang="fr-FR" sz="2100" dirty="0" smtClean="0"/>
                  <a:t> the </a:t>
                </a:r>
                <a:r>
                  <a:rPr lang="fr-FR" sz="2100" dirty="0" err="1" smtClean="0"/>
                  <a:t>same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ephemeral</a:t>
                </a:r>
                <a:r>
                  <a:rPr lang="fr-FR" sz="2100" dirty="0" smtClean="0"/>
                  <a:t> value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fr-FR" sz="2100" dirty="0" smtClean="0"/>
                  <a:t> (and </a:t>
                </a:r>
                <a:r>
                  <a:rPr lang="fr-FR" sz="2100" dirty="0" err="1" smtClean="0"/>
                  <a:t>obviously</a:t>
                </a:r>
                <a:r>
                  <a:rPr lang="fr-FR" sz="2100" dirty="0" smtClean="0"/>
                  <a:t> the </a:t>
                </a:r>
                <a:r>
                  <a:rPr lang="fr-FR" sz="2100" dirty="0" err="1" smtClean="0"/>
                  <a:t>same</a:t>
                </a:r>
                <a:r>
                  <a:rPr lang="fr-FR" sz="2100" dirty="0" smtClean="0"/>
                  <a:t> </a:t>
                </a:r>
                <a:r>
                  <a:rPr lang="fr-FR" sz="2100" dirty="0" err="1" smtClean="0"/>
                  <a:t>private</a:t>
                </a:r>
                <a:r>
                  <a:rPr lang="fr-FR" sz="2100" dirty="0" smtClean="0"/>
                  <a:t> key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𝑠𝑘</m:t>
                    </m:r>
                  </m:oMath>
                </a14:m>
                <a:r>
                  <a:rPr lang="fr-FR" sz="2100" dirty="0" smtClean="0"/>
                  <a:t>)</a:t>
                </a:r>
                <a:endParaRPr lang="fr-FR" sz="21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005390"/>
                <a:ext cx="7848872" cy="1061829"/>
              </a:xfrm>
              <a:prstGeom prst="rect">
                <a:avLst/>
              </a:prstGeom>
              <a:blipFill rotWithShape="1">
                <a:blip r:embed="rId2"/>
                <a:stretch>
                  <a:fillRect l="-699" t="-4023" b="-97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11560" y="4202504"/>
                <a:ext cx="784887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Show how to retrieve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𝑠𝑘</m:t>
                    </m:r>
                  </m:oMath>
                </a14:m>
                <a:r>
                  <a:rPr lang="fr-FR" sz="2100" dirty="0" smtClean="0"/>
                  <a:t> </a:t>
                </a:r>
                <a:r>
                  <a:rPr lang="fr-FR" sz="2100" dirty="0" err="1" smtClean="0"/>
                  <a:t>given</a:t>
                </a:r>
                <a:r>
                  <a:rPr lang="fr-FR" sz="2100" dirty="0" smtClean="0"/>
                  <a:t> the </a:t>
                </a:r>
                <a:r>
                  <a:rPr lang="fr-FR" sz="2100" dirty="0" err="1" smtClean="0"/>
                  <a:t>two</a:t>
                </a:r>
                <a:r>
                  <a:rPr lang="fr-FR" sz="2100" dirty="0" smtClean="0"/>
                  <a:t> signatures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1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1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fr-FR" sz="21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202504"/>
                <a:ext cx="7848872" cy="738664"/>
              </a:xfrm>
              <a:prstGeom prst="rect">
                <a:avLst/>
              </a:prstGeom>
              <a:blipFill rotWithShape="1">
                <a:blip r:embed="rId3"/>
                <a:stretch>
                  <a:fillRect l="-699" t="-5738"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1560" y="3085510"/>
            <a:ext cx="78488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How would an attacker know from the signatures that the same ephemeral value was used for both signatures?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192508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Cristina Onete    ||     23/10/2014       ||     </a:t>
            </a:r>
            <a:fld id="{D8472E0F-1C1C-4907-A0E0-D21603F3961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7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err="1" smtClean="0"/>
              <a:t>Amélie</a:t>
            </a:r>
            <a:r>
              <a:rPr lang="en-US" sz="2100" dirty="0" smtClean="0"/>
              <a:t> wants to do online shopping, say on </a:t>
            </a:r>
            <a:r>
              <a:rPr lang="en-US" sz="2100" dirty="0" err="1" smtClean="0"/>
              <a:t>Ebay</a:t>
            </a:r>
            <a:r>
              <a:rPr lang="en-US" sz="2100" dirty="0" smtClean="0"/>
              <a:t> </a:t>
            </a:r>
            <a:endParaRPr lang="fr-FR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933382"/>
            <a:ext cx="82809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She needs to establish a secure channel with an </a:t>
            </a:r>
            <a:r>
              <a:rPr lang="en-US" sz="2100" dirty="0" err="1" smtClean="0"/>
              <a:t>Ebay</a:t>
            </a:r>
            <a:r>
              <a:rPr lang="en-US" sz="2100" dirty="0" smtClean="0"/>
              <a:t> server, i.e. be able to exchange message confidentially and integrally/authentically with its server</a:t>
            </a:r>
            <a:endParaRPr lang="fr-FR" sz="21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013502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This is actually done by sharing one MAC key and one symmetric encryption key between them</a:t>
            </a:r>
            <a:endParaRPr lang="fr-FR" sz="21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877598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The server has a certified RSA public encryption key, but </a:t>
            </a:r>
            <a:r>
              <a:rPr lang="en-US" sz="2100" dirty="0" err="1" smtClean="0"/>
              <a:t>Amélie</a:t>
            </a:r>
            <a:r>
              <a:rPr lang="en-US" sz="2100" dirty="0" smtClean="0"/>
              <a:t> does not</a:t>
            </a:r>
            <a:endParaRPr lang="fr-FR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4653136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How can </a:t>
            </a:r>
            <a:r>
              <a:rPr lang="en-US" sz="2100" dirty="0" err="1" smtClean="0"/>
              <a:t>Amélie</a:t>
            </a:r>
            <a:r>
              <a:rPr lang="en-US" sz="2100" dirty="0" smtClean="0"/>
              <a:t> make sure they share the two secret keys?</a:t>
            </a:r>
            <a:endParaRPr lang="fr-FR" sz="21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5354632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How can they check that they are sharing the same keys?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21405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48937</TotalTime>
  <Words>1030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Putting it all together: using multiple primitives together</vt:lpstr>
      <vt:lpstr>Exercise 1</vt:lpstr>
      <vt:lpstr>Exercise 2</vt:lpstr>
      <vt:lpstr>Interlude</vt:lpstr>
      <vt:lpstr>Exercise 3</vt:lpstr>
      <vt:lpstr>Exercise 4</vt:lpstr>
      <vt:lpstr>Exercise 5</vt:lpstr>
      <vt:lpstr>Exercise 6</vt:lpstr>
      <vt:lpstr>Exercise 7</vt:lpstr>
      <vt:lpstr>Exercise 8</vt:lpstr>
      <vt:lpstr>Exercise 9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Cristina</dc:creator>
  <cp:lastModifiedBy>Maria Cristina Onete</cp:lastModifiedBy>
  <cp:revision>3708</cp:revision>
  <dcterms:created xsi:type="dcterms:W3CDTF">2013-09-18T18:56:52Z</dcterms:created>
  <dcterms:modified xsi:type="dcterms:W3CDTF">2014-10-23T06:03:19Z</dcterms:modified>
</cp:coreProperties>
</file>